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0"/>
  </p:notesMasterIdLst>
  <p:sldIdLst>
    <p:sldId id="256" r:id="rId2"/>
    <p:sldId id="355" r:id="rId3"/>
    <p:sldId id="257" r:id="rId4"/>
    <p:sldId id="273" r:id="rId5"/>
    <p:sldId id="275" r:id="rId6"/>
    <p:sldId id="285" r:id="rId7"/>
    <p:sldId id="286" r:id="rId8"/>
    <p:sldId id="277" r:id="rId9"/>
    <p:sldId id="278" r:id="rId10"/>
    <p:sldId id="279" r:id="rId11"/>
    <p:sldId id="280" r:id="rId12"/>
    <p:sldId id="281" r:id="rId13"/>
    <p:sldId id="274" r:id="rId14"/>
    <p:sldId id="287" r:id="rId15"/>
    <p:sldId id="289" r:id="rId16"/>
    <p:sldId id="266" r:id="rId17"/>
    <p:sldId id="270" r:id="rId18"/>
    <p:sldId id="290" r:id="rId19"/>
    <p:sldId id="291" r:id="rId20"/>
    <p:sldId id="271" r:id="rId21"/>
    <p:sldId id="332" r:id="rId22"/>
    <p:sldId id="423" r:id="rId23"/>
    <p:sldId id="424" r:id="rId24"/>
    <p:sldId id="425" r:id="rId25"/>
    <p:sldId id="400" r:id="rId26"/>
    <p:sldId id="401" r:id="rId27"/>
    <p:sldId id="402" r:id="rId28"/>
    <p:sldId id="405" r:id="rId29"/>
    <p:sldId id="410" r:id="rId30"/>
    <p:sldId id="412" r:id="rId31"/>
    <p:sldId id="413" r:id="rId32"/>
    <p:sldId id="414" r:id="rId33"/>
    <p:sldId id="436" r:id="rId34"/>
    <p:sldId id="369" r:id="rId35"/>
    <p:sldId id="371" r:id="rId36"/>
    <p:sldId id="372" r:id="rId37"/>
    <p:sldId id="373" r:id="rId38"/>
    <p:sldId id="376" r:id="rId39"/>
    <p:sldId id="377" r:id="rId40"/>
    <p:sldId id="378" r:id="rId41"/>
    <p:sldId id="386" r:id="rId42"/>
    <p:sldId id="388" r:id="rId43"/>
    <p:sldId id="458" r:id="rId44"/>
    <p:sldId id="333" r:id="rId45"/>
    <p:sldId id="334" r:id="rId46"/>
    <p:sldId id="335" r:id="rId47"/>
    <p:sldId id="294" r:id="rId48"/>
    <p:sldId id="295" r:id="rId49"/>
    <p:sldId id="296" r:id="rId50"/>
    <p:sldId id="301" r:id="rId51"/>
    <p:sldId id="302" r:id="rId52"/>
    <p:sldId id="303" r:id="rId53"/>
    <p:sldId id="304" r:id="rId54"/>
    <p:sldId id="305" r:id="rId55"/>
    <p:sldId id="307" r:id="rId56"/>
    <p:sldId id="313" r:id="rId57"/>
    <p:sldId id="309" r:id="rId58"/>
    <p:sldId id="310" r:id="rId59"/>
    <p:sldId id="311" r:id="rId60"/>
    <p:sldId id="312" r:id="rId61"/>
    <p:sldId id="314" r:id="rId62"/>
    <p:sldId id="317" r:id="rId63"/>
    <p:sldId id="350" r:id="rId64"/>
    <p:sldId id="326" r:id="rId65"/>
    <p:sldId id="359" r:id="rId66"/>
    <p:sldId id="358" r:id="rId67"/>
    <p:sldId id="360" r:id="rId68"/>
    <p:sldId id="362" r:id="rId69"/>
    <p:sldId id="459" r:id="rId70"/>
    <p:sldId id="460" r:id="rId71"/>
    <p:sldId id="461" r:id="rId72"/>
    <p:sldId id="462" r:id="rId73"/>
    <p:sldId id="463" r:id="rId74"/>
    <p:sldId id="357" r:id="rId75"/>
    <p:sldId id="356" r:id="rId76"/>
    <p:sldId id="354" r:id="rId77"/>
    <p:sldId id="365" r:id="rId78"/>
    <p:sldId id="284" r:id="rId7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383" autoAdjust="0"/>
  </p:normalViewPr>
  <p:slideViewPr>
    <p:cSldViewPr>
      <p:cViewPr varScale="1">
        <p:scale>
          <a:sx n="93" d="100"/>
          <a:sy n="93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59F9D-7FE7-45F7-833E-A03CB81A2B15}" type="datetimeFigureOut">
              <a:rPr lang="ko-KR" altLang="en-US" smtClean="0"/>
              <a:pPr/>
              <a:t>2007-07-27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0CFA0-52FD-4250-ACF0-0E27C7F50A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baidu.com</a:t>
            </a:r>
            <a:r>
              <a:rPr lang="en-US" altLang="ko-KR" dirty="0" smtClean="0"/>
              <a:t> –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google</a:t>
            </a:r>
            <a:r>
              <a:rPr lang="en-US" altLang="ko-KR" baseline="0" dirty="0" smtClean="0"/>
              <a:t> like</a:t>
            </a:r>
          </a:p>
          <a:p>
            <a:r>
              <a:rPr lang="en-US" altLang="ko-KR" baseline="0" dirty="0" err="1" smtClean="0"/>
              <a:t>qq.com</a:t>
            </a:r>
            <a:r>
              <a:rPr lang="en-US" altLang="ko-KR" baseline="0" dirty="0" smtClean="0"/>
              <a:t> – </a:t>
            </a:r>
            <a:r>
              <a:rPr lang="en-US" altLang="ko-KR" baseline="0" dirty="0" err="1" smtClean="0"/>
              <a:t>naver</a:t>
            </a:r>
            <a:r>
              <a:rPr lang="en-US" altLang="ko-KR" baseline="0" dirty="0" smtClean="0"/>
              <a:t> like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E06B-E443-424A-9BB2-2BD9F8E68E77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E06B-E443-424A-9BB2-2BD9F8E68E77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E06B-E443-424A-9BB2-2BD9F8E68E77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E06B-E443-424A-9BB2-2BD9F8E68E77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E06B-E443-424A-9BB2-2BD9F8E68E77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E06B-E443-424A-9BB2-2BD9F8E68E77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E06B-E443-424A-9BB2-2BD9F8E68E77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E06B-E443-424A-9BB2-2BD9F8E68E77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9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E06B-E443-424A-9BB2-2BD9F8E68E77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E06B-E443-424A-9BB2-2BD9F8E68E77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E06B-E443-424A-9BB2-2BD9F8E68E77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z="9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E06B-E443-424A-9BB2-2BD9F8E68E77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z="9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E06B-E443-424A-9BB2-2BD9F8E68E77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sz="9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E06B-E443-424A-9BB2-2BD9F8E68E77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E06B-E443-424A-9BB2-2BD9F8E68E77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Mention we find three-clusters as that was</a:t>
            </a:r>
            <a:r>
              <a:rPr lang="en-US" altLang="ko-KR" baseline="0" dirty="0" smtClean="0"/>
              <a:t> the best heuristic.</a:t>
            </a:r>
            <a:endParaRPr lang="en-US" altLang="ko-KR" dirty="0" smtClean="0"/>
          </a:p>
          <a:p>
            <a:r>
              <a:rPr lang="en-US" altLang="ko-KR" dirty="0" smtClean="0"/>
              <a:t>Besides</a:t>
            </a:r>
            <a:r>
              <a:rPr lang="en-US" altLang="ko-KR" baseline="0" dirty="0" smtClean="0"/>
              <a:t> three, seven was also a good number!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E06B-E443-424A-9BB2-2BD9F8E68E77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403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DDB346-8E73-4667-8A9E-695DF7608B3E}" type="slidenum">
              <a:rPr lang="ko-KR" altLang="en-US" smtClean="0"/>
              <a:pPr/>
              <a:t>47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50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255585-EDB8-4417-A598-FF4759D4101B}" type="slidenum">
              <a:rPr lang="ko-KR" altLang="en-US" smtClean="0"/>
              <a:pPr/>
              <a:t>48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60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2BC96-131A-469E-BA17-1BE13692EDDE}" type="slidenum">
              <a:rPr lang="ko-KR" altLang="en-US" smtClean="0"/>
              <a:pPr/>
              <a:t>49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512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F79707-A9D5-45A7-A549-CC45958825AF}" type="slidenum">
              <a:rPr lang="ko-KR" altLang="en-US" smtClean="0"/>
              <a:pPr/>
              <a:t>50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522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B81D7F-3A0C-4AD9-9E93-2CF28F70145D}" type="slidenum">
              <a:rPr lang="ko-KR" altLang="en-US" smtClean="0"/>
              <a:pPr/>
              <a:t>51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5325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B4B859-CC63-48C9-B7B3-03B08D0AEB6B}" type="slidenum">
              <a:rPr lang="ko-KR" altLang="en-US" smtClean="0"/>
              <a:pPr/>
              <a:t>52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542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F160E2-4157-4771-AB37-7B7E173D2D60}" type="slidenum">
              <a:rPr lang="ko-KR" altLang="en-US" smtClean="0"/>
              <a:pPr/>
              <a:t>53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553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E6C017-2605-447A-BBA4-85BA6B564C90}" type="slidenum">
              <a:rPr lang="ko-KR" altLang="en-US" smtClean="0"/>
              <a:pPr/>
              <a:t>54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73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0C21FA-BA99-4C55-AE95-B1AE186E80BE}" type="slidenum">
              <a:rPr lang="ko-KR" altLang="en-US" smtClean="0"/>
              <a:pPr/>
              <a:t>55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63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1B07EE-57CE-4ADF-B9DE-CBD1D4748D4B}" type="slidenum">
              <a:rPr lang="ko-KR" altLang="en-US" smtClean="0"/>
              <a:pPr/>
              <a:t>56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93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6463BE-2542-4049-837D-C5CDCBDEEA5B}" type="slidenum">
              <a:rPr lang="ko-KR" altLang="en-US" smtClean="0"/>
              <a:pPr/>
              <a:t>57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604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5712E4-D36A-4458-9D32-EA26B61D6389}" type="slidenum">
              <a:rPr lang="ko-KR" altLang="en-US" smtClean="0"/>
              <a:pPr/>
              <a:t>58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614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9BA380-8CF2-40FA-85A9-A8BF5B93A79B}" type="slidenum">
              <a:rPr lang="ko-KR" altLang="en-US" smtClean="0"/>
              <a:pPr/>
              <a:t>59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624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28BF72-01C8-4D3F-9C96-A99EF80E8E7B}" type="slidenum">
              <a:rPr lang="ko-KR" altLang="en-US" smtClean="0"/>
              <a:pPr/>
              <a:t>60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645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FD5368-4684-401E-B176-80D29BC35BE1}" type="slidenum">
              <a:rPr lang="ko-KR" altLang="en-US" smtClean="0"/>
              <a:pPr/>
              <a:t>61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675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C1AD20-D839-4FA7-AAB1-DEF847EEE708}" type="slidenum">
              <a:rPr lang="ko-KR" altLang="en-US" smtClean="0"/>
              <a:pPr/>
              <a:t>62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63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68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4F4099-1280-4DC4-9D85-658FC98C78AA}" type="slidenum">
              <a:rPr lang="ko-KR" altLang="en-US" smtClean="0"/>
              <a:pPr/>
              <a:t>64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65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66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67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68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69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70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71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72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73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74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baidu.com</a:t>
            </a:r>
            <a:r>
              <a:rPr lang="en-US" altLang="ko-KR" dirty="0" smtClean="0"/>
              <a:t> –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google</a:t>
            </a:r>
            <a:r>
              <a:rPr lang="en-US" altLang="ko-KR" baseline="0" dirty="0" smtClean="0"/>
              <a:t> like</a:t>
            </a:r>
          </a:p>
          <a:p>
            <a:r>
              <a:rPr lang="en-US" altLang="ko-KR" baseline="0" dirty="0" err="1" smtClean="0"/>
              <a:t>qq.com</a:t>
            </a:r>
            <a:r>
              <a:rPr lang="en-US" altLang="ko-KR" baseline="0" dirty="0" smtClean="0"/>
              <a:t> – </a:t>
            </a:r>
            <a:r>
              <a:rPr lang="en-US" altLang="ko-KR" baseline="0" dirty="0" err="1" smtClean="0"/>
              <a:t>naver</a:t>
            </a:r>
            <a:r>
              <a:rPr lang="en-US" altLang="ko-KR" baseline="0" dirty="0" smtClean="0"/>
              <a:t> like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75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76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77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78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CFA0-52FD-4250-ACF0-0E27C7F50A60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0EDBD-1C2D-4C1E-B459-B60219FAB484}" type="datetimeFigureOut">
              <a:rPr lang="ko-KR" altLang="en-US" smtClean="0"/>
              <a:pPr/>
              <a:t>2007-07-27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직사각형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0EDBD-1C2D-4C1E-B459-B60219FAB484}" type="datetimeFigureOut">
              <a:rPr lang="ko-KR" altLang="en-US" smtClean="0"/>
              <a:pPr/>
              <a:t>2007-07-27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0EDBD-1C2D-4C1E-B459-B60219FAB484}" type="datetimeFigureOut">
              <a:rPr lang="ko-KR" altLang="en-US" smtClean="0"/>
              <a:pPr/>
              <a:t>2007-07-27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42898"/>
            <a:ext cx="8258204" cy="9144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3" y="1796439"/>
            <a:ext cx="8251161" cy="45720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0EDBD-1C2D-4C1E-B459-B60219FAB484}" type="datetimeFigureOut">
              <a:rPr lang="ko-KR" altLang="en-US" smtClean="0"/>
              <a:pPr/>
              <a:t>2007-07-27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1351672"/>
            <a:ext cx="5924916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0EDBD-1C2D-4C1E-B459-B60219FAB484}" type="datetimeFigureOut">
              <a:rPr lang="ko-KR" altLang="en-US" smtClean="0"/>
              <a:pPr/>
              <a:t>2007-07-27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512064"/>
            <a:ext cx="8363316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직사각형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직사각형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0EDBD-1C2D-4C1E-B459-B60219FAB484}" type="datetimeFigureOut">
              <a:rPr lang="ko-KR" altLang="en-US" smtClean="0"/>
              <a:pPr/>
              <a:t>2007-07-27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0EDBD-1C2D-4C1E-B459-B60219FAB484}" type="datetimeFigureOut">
              <a:rPr lang="ko-KR" altLang="en-US" smtClean="0"/>
              <a:pPr/>
              <a:t>2007-07-27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0EDBD-1C2D-4C1E-B459-B60219FAB484}" type="datetimeFigureOut">
              <a:rPr lang="ko-KR" altLang="en-US" smtClean="0"/>
              <a:pPr/>
              <a:t>2007-07-27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0EDBD-1C2D-4C1E-B459-B60219FAB484}" type="datetimeFigureOut">
              <a:rPr lang="ko-KR" altLang="en-US" smtClean="0"/>
              <a:pPr/>
              <a:t>2007-07-27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0EDBD-1C2D-4C1E-B459-B60219FAB484}" type="datetimeFigureOut">
              <a:rPr lang="ko-KR" altLang="en-US" smtClean="0"/>
              <a:pPr/>
              <a:t>2007-07-27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직선 연결선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grpSp>
        <p:nvGrpSpPr>
          <p:cNvPr id="14" name="그룹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직선 연결선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직선 연결선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B30EDBD-1C2D-4C1E-B459-B60219FAB484}" type="datetimeFigureOut">
              <a:rPr lang="ko-KR" altLang="en-US" smtClean="0"/>
              <a:pPr/>
              <a:t>2007-07-27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직사각형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B30EDBD-1C2D-4C1E-B459-B60219FAB484}" type="datetimeFigureOut">
              <a:rPr lang="ko-KR" altLang="en-US" smtClean="0"/>
              <a:pPr/>
              <a:t>2007-07-27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emf"/><Relationship Id="rId4" Type="http://schemas.openxmlformats.org/officeDocument/2006/relationships/image" Target="../media/image13.wmf"/><Relationship Id="rId9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15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33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5.wmf"/><Relationship Id="rId4" Type="http://schemas.openxmlformats.org/officeDocument/2006/relationships/image" Target="../media/image1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“People search, watch, and keep in touch”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2471758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Sue Moon</a:t>
            </a:r>
          </a:p>
          <a:p>
            <a:pPr algn="ctr"/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in collaboration with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Yong-Yeol Ahn, Meeyoung Cha, </a:t>
            </a:r>
            <a:r>
              <a:rPr lang="en-US" altLang="ko-KR" dirty="0" err="1" smtClean="0">
                <a:solidFill>
                  <a:schemeClr val="tx1"/>
                </a:solidFill>
              </a:rPr>
              <a:t>Hyunwoo</a:t>
            </a:r>
            <a:r>
              <a:rPr lang="en-US" altLang="ko-KR" dirty="0" smtClean="0">
                <a:solidFill>
                  <a:schemeClr val="tx1"/>
                </a:solidFill>
              </a:rPr>
              <a:t> Chun, </a:t>
            </a:r>
            <a:r>
              <a:rPr lang="en-US" altLang="ko-KR" dirty="0" err="1" smtClean="0">
                <a:solidFill>
                  <a:schemeClr val="tx1"/>
                </a:solidFill>
              </a:rPr>
              <a:t>Seungyeop</a:t>
            </a:r>
            <a:r>
              <a:rPr lang="en-US" altLang="ko-KR" dirty="0" smtClean="0">
                <a:solidFill>
                  <a:schemeClr val="tx1"/>
                </a:solidFill>
              </a:rPr>
              <a:t> Han, Haewoon Kwak, </a:t>
            </a:r>
          </a:p>
          <a:p>
            <a:pPr algn="ctr"/>
            <a:r>
              <a:rPr lang="en-US" altLang="ko-KR" dirty="0" smtClean="0"/>
              <a:t>Jon Crowcroft, </a:t>
            </a:r>
            <a:r>
              <a:rPr lang="en-US" altLang="ko-KR" dirty="0" smtClean="0">
                <a:solidFill>
                  <a:schemeClr val="tx1"/>
                </a:solidFill>
              </a:rPr>
              <a:t>Hawoong Jeong, Pablo Rodriguez</a:t>
            </a: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6" name="그림 5" descr="bann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571480"/>
            <a:ext cx="7000182" cy="1323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Applicability of same user behavior model over time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which translates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Easy planning and Management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which translates to</a:t>
            </a:r>
            <a:endParaRPr lang="ko-KR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 smtClean="0"/>
              <a:t>NOW</a:t>
            </a:r>
            <a:r>
              <a:rPr lang="en-US" altLang="ko-KR" sz="4400" dirty="0" smtClean="0"/>
              <a:t> ...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685800" y="264318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``People search, watch, and keep in touch”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ko-KR" dirty="0" smtClean="0">
                <a:solidFill>
                  <a:schemeClr val="tx1"/>
                </a:solidFill>
              </a:rPr>
              <a:t>-- </a:t>
            </a:r>
            <a:r>
              <a:rPr lang="en-US" altLang="ko-KR" i="1" dirty="0" smtClean="0">
                <a:solidFill>
                  <a:schemeClr val="tx1"/>
                </a:solidFill>
              </a:rPr>
              <a:t>Yong-Yeol Ahn</a:t>
            </a:r>
            <a:endParaRPr lang="ko-KR" alt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ko-KR" sz="4800" dirty="0" smtClean="0"/>
              <a:t>Why should computer scientists care?</a:t>
            </a:r>
            <a:endParaRPr lang="ko-KR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ko-KR" sz="4800" dirty="0" smtClean="0"/>
              <a:t>Why do I care?</a:t>
            </a:r>
            <a:endParaRPr lang="ko-KR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``People search”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They submit queries to search engines</a:t>
            </a:r>
          </a:p>
          <a:p>
            <a:r>
              <a:rPr lang="en-US" altLang="ko-KR" dirty="0" smtClean="0"/>
              <a:t>Queries reflect “collective mind”</a:t>
            </a:r>
          </a:p>
          <a:p>
            <a:r>
              <a:rPr lang="en-US" altLang="ko-KR" dirty="0" smtClean="0"/>
              <a:t>10 most searched keywords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Blog tags also reflect “collective mind”</a:t>
            </a:r>
          </a:p>
          <a:p>
            <a:r>
              <a:rPr lang="en-US" altLang="ko-KR" dirty="0" smtClean="0"/>
              <a:t>Infer relations between words from blog tags? [4]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``People watch”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News with still images</a:t>
            </a:r>
          </a:p>
          <a:p>
            <a:r>
              <a:rPr lang="en-US" altLang="ko-KR" dirty="0" smtClean="0"/>
              <a:t>Not “watch” but “browse”</a:t>
            </a:r>
          </a:p>
          <a:p>
            <a:endParaRPr lang="en-US" altLang="ko-KR" dirty="0" smtClean="0"/>
          </a:p>
          <a:p>
            <a:r>
              <a:rPr lang="en-US" altLang="ko-KR" dirty="0" err="1" smtClean="0"/>
              <a:t>VoD</a:t>
            </a:r>
            <a:r>
              <a:rPr lang="en-US" altLang="ko-KR" dirty="0" smtClean="0"/>
              <a:t> (Video On Demand)</a:t>
            </a:r>
          </a:p>
          <a:p>
            <a:r>
              <a:rPr lang="en-US" altLang="ko-KR" dirty="0" err="1" smtClean="0"/>
              <a:t>UCC</a:t>
            </a:r>
            <a:r>
              <a:rPr lang="en-US" altLang="ko-KR" dirty="0" smtClean="0"/>
              <a:t> (User Created Contents) [2]</a:t>
            </a:r>
          </a:p>
          <a:p>
            <a:r>
              <a:rPr lang="en-US" altLang="ko-KR" dirty="0" err="1" smtClean="0"/>
              <a:t>IPTV</a:t>
            </a:r>
            <a:r>
              <a:rPr lang="en-US" altLang="ko-KR" dirty="0" smtClean="0"/>
              <a:t> [3]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Implications (I)</a:t>
            </a:r>
            <a:endParaRPr lang="ko-KR" altLang="en-US" dirty="0"/>
          </a:p>
        </p:txBody>
      </p:sp>
      <p:pic>
        <p:nvPicPr>
          <p:cNvPr id="4" name="내용 개체 틀 3" descr="ScalingPhenomena-graph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488" y="1616122"/>
            <a:ext cx="3857652" cy="5025100"/>
          </a:xfrm>
        </p:spPr>
      </p:pic>
      <p:sp>
        <p:nvSpPr>
          <p:cNvPr id="5" name="TextBox 4"/>
          <p:cNvSpPr txBox="1"/>
          <p:nvPr/>
        </p:nvSpPr>
        <p:spPr>
          <a:xfrm>
            <a:off x="8429652" y="614364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/>
              <a:t>[5]</a:t>
            </a:r>
            <a:endParaRPr lang="ko-KR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Implications (II)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“Network traffic to grow up to </a:t>
            </a:r>
            <a:r>
              <a:rPr lang="en-US" altLang="ko-KR" dirty="0" err="1" smtClean="0"/>
              <a:t>sixfold</a:t>
            </a:r>
            <a:r>
              <a:rPr lang="en-US" altLang="ko-KR" dirty="0" smtClean="0"/>
              <a:t> annually”</a:t>
            </a:r>
          </a:p>
          <a:p>
            <a:pPr>
              <a:buNone/>
            </a:pPr>
            <a:r>
              <a:rPr lang="en-US" altLang="ko-KR" dirty="0" smtClean="0"/>
              <a:t>							Cisco CTO</a:t>
            </a:r>
          </a:p>
          <a:p>
            <a:pPr>
              <a:buNone/>
            </a:pPr>
            <a:endParaRPr lang="en-US" altLang="ko-KR" dirty="0" smtClean="0"/>
          </a:p>
          <a:p>
            <a:r>
              <a:rPr lang="en-US" altLang="ko-KR" dirty="0" smtClean="0"/>
              <a:t>Remember “Tech Bubble Burst”?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Alexa.com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2500298" y="1863740"/>
          <a:ext cx="3857652" cy="370840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930806"/>
                <a:gridCol w="2926846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Yahoo.com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MSN.com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Google.com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YouTube.com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Live.com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MySpace.com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Baidu.com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Orkut.com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Wikipedia.org</a:t>
                      </a:r>
                      <a:endParaRPr lang="en-US" altLang="ko-K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qq.com</a:t>
                      </a:r>
                      <a:endParaRPr lang="en-US" altLang="ko-K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04703" y="628652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2007.6.26.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2500298" y="2643182"/>
            <a:ext cx="3857652" cy="357190"/>
          </a:xfrm>
          <a:prstGeom prst="round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500298" y="4071942"/>
            <a:ext cx="3857652" cy="357190"/>
          </a:xfrm>
          <a:prstGeom prst="round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2500298" y="5214950"/>
            <a:ext cx="3857652" cy="357190"/>
          </a:xfrm>
          <a:prstGeom prst="round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2500298" y="3000372"/>
            <a:ext cx="3857652" cy="357190"/>
          </a:xfrm>
          <a:prstGeom prst="round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2500298" y="3357562"/>
            <a:ext cx="3857652" cy="357190"/>
          </a:xfrm>
          <a:prstGeom prst="round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2500298" y="2285992"/>
            <a:ext cx="3857652" cy="357190"/>
          </a:xfrm>
          <a:prstGeom prst="round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2500298" y="3714752"/>
            <a:ext cx="3857652" cy="357190"/>
          </a:xfrm>
          <a:prstGeom prst="round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2500298" y="4500570"/>
            <a:ext cx="3857652" cy="357190"/>
          </a:xfrm>
          <a:prstGeom prst="round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2500298" y="1857364"/>
            <a:ext cx="3857652" cy="357190"/>
          </a:xfrm>
          <a:prstGeom prst="round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``People stay in touch”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Emails and messages</a:t>
            </a:r>
          </a:p>
          <a:p>
            <a:r>
              <a:rPr lang="en-US" altLang="ko-KR" dirty="0" smtClean="0"/>
              <a:t>Implicit, not </a:t>
            </a:r>
            <a:r>
              <a:rPr lang="en-US" altLang="ko-KR" dirty="0" err="1" smtClean="0"/>
              <a:t>explorable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Social networking services</a:t>
            </a:r>
          </a:p>
          <a:p>
            <a:r>
              <a:rPr lang="en-US" altLang="ko-KR" dirty="0" smtClean="0"/>
              <a:t>Explicit, connection visible</a:t>
            </a:r>
          </a:p>
          <a:p>
            <a:r>
              <a:rPr lang="en-US" altLang="ko-KR" dirty="0" smtClean="0"/>
              <a:t>Opportunities for business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ko-KR" sz="4800" dirty="0" smtClean="0"/>
              <a:t>From a computer scientist’s point of view</a:t>
            </a:r>
            <a:endParaRPr lang="ko-KR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``People search”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They submit queries to search engines</a:t>
            </a:r>
          </a:p>
          <a:p>
            <a:r>
              <a:rPr lang="en-US" altLang="ko-KR" dirty="0" smtClean="0"/>
              <a:t>Queries reflect “collective mind”</a:t>
            </a:r>
          </a:p>
          <a:p>
            <a:r>
              <a:rPr lang="en-US" altLang="ko-KR" dirty="0" smtClean="0"/>
              <a:t>10 most searched keywords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Blog tags also reflect “collective mind”</a:t>
            </a:r>
          </a:p>
          <a:p>
            <a:r>
              <a:rPr lang="en-US" altLang="ko-KR" dirty="0" smtClean="0"/>
              <a:t>Infer relations between words from blog tags? [4]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``People watch”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News with still images</a:t>
            </a:r>
          </a:p>
          <a:p>
            <a:r>
              <a:rPr lang="en-US" altLang="ko-KR" dirty="0" smtClean="0"/>
              <a:t>Not “watch” but “browse”</a:t>
            </a:r>
          </a:p>
          <a:p>
            <a:endParaRPr lang="en-US" altLang="ko-KR" dirty="0" smtClean="0"/>
          </a:p>
          <a:p>
            <a:r>
              <a:rPr lang="en-US" altLang="ko-KR" dirty="0" err="1" smtClean="0"/>
              <a:t>VoD</a:t>
            </a:r>
            <a:r>
              <a:rPr lang="en-US" altLang="ko-KR" dirty="0" smtClean="0"/>
              <a:t> (Video On Demand)</a:t>
            </a:r>
          </a:p>
          <a:p>
            <a:r>
              <a:rPr lang="en-US" altLang="ko-KR" dirty="0" err="1" smtClean="0"/>
              <a:t>UCC</a:t>
            </a:r>
            <a:r>
              <a:rPr lang="en-US" altLang="ko-KR" dirty="0" smtClean="0"/>
              <a:t> (User Created Contents) [2]</a:t>
            </a:r>
          </a:p>
          <a:p>
            <a:r>
              <a:rPr lang="en-US" altLang="ko-KR" dirty="0" err="1" smtClean="0"/>
              <a:t>IPTV</a:t>
            </a:r>
            <a:r>
              <a:rPr lang="en-US" altLang="ko-KR" dirty="0" smtClean="0"/>
              <a:t> [3]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``People stay in touch”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Emails and messages</a:t>
            </a:r>
          </a:p>
          <a:p>
            <a:r>
              <a:rPr lang="en-US" altLang="ko-KR" dirty="0" smtClean="0"/>
              <a:t>Implicit, not </a:t>
            </a:r>
            <a:r>
              <a:rPr lang="en-US" altLang="ko-KR" dirty="0" err="1" smtClean="0"/>
              <a:t>explorable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Social networking services</a:t>
            </a:r>
          </a:p>
          <a:p>
            <a:r>
              <a:rPr lang="en-US" altLang="ko-KR" dirty="0" smtClean="0"/>
              <a:t>Explicit, connection visible</a:t>
            </a:r>
          </a:p>
          <a:p>
            <a:r>
              <a:rPr lang="en-US" altLang="ko-KR" dirty="0" smtClean="0"/>
              <a:t>Opportunities for business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I Tube, you tube, </a:t>
            </a:r>
            <a:br>
              <a:rPr lang="en-US" altLang="ko-KR" dirty="0" smtClean="0"/>
            </a:br>
            <a:r>
              <a:rPr lang="en-US" altLang="ko-KR" dirty="0" smtClean="0"/>
              <a:t>everybody tubes</a:t>
            </a:r>
            <a:br>
              <a:rPr lang="en-US" altLang="ko-KR" dirty="0" smtClean="0"/>
            </a:b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YouTube System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572164" y="1783560"/>
            <a:ext cx="3643306" cy="4572000"/>
          </a:xfrm>
        </p:spPr>
        <p:txBody>
          <a:bodyPr>
            <a:normAutofit/>
          </a:bodyPr>
          <a:lstStyle/>
          <a:p>
            <a:endParaRPr lang="en-US" altLang="ko-KR" sz="2400" dirty="0" smtClean="0"/>
          </a:p>
          <a:p>
            <a:r>
              <a:rPr lang="en-US" altLang="ko-KR" sz="2400" dirty="0" smtClean="0"/>
              <a:t>Largest VoD for user</a:t>
            </a:r>
            <a:br>
              <a:rPr lang="en-US" altLang="ko-KR" sz="2400" dirty="0" smtClean="0"/>
            </a:br>
            <a:r>
              <a:rPr lang="en-US" altLang="ko-KR" sz="2400" dirty="0" smtClean="0"/>
              <a:t>generated contents </a:t>
            </a:r>
          </a:p>
          <a:p>
            <a:r>
              <a:rPr lang="en-US" altLang="ko-KR" sz="2400" dirty="0" smtClean="0"/>
              <a:t>Founded in Feb ’05</a:t>
            </a:r>
          </a:p>
          <a:p>
            <a:r>
              <a:rPr lang="en-US" altLang="ko-KR" sz="2400" dirty="0" smtClean="0"/>
              <a:t>Some daily statistics </a:t>
            </a:r>
            <a:br>
              <a:rPr lang="en-US" altLang="ko-KR" sz="2400" dirty="0" smtClean="0"/>
            </a:br>
            <a:r>
              <a:rPr lang="en-US" altLang="ko-KR" sz="2400" dirty="0" smtClean="0"/>
              <a:t>- 100M videos served</a:t>
            </a:r>
            <a:br>
              <a:rPr lang="en-US" altLang="ko-KR" sz="2400" dirty="0" smtClean="0"/>
            </a:br>
            <a:r>
              <a:rPr lang="en-US" altLang="ko-KR" sz="2400" dirty="0" smtClean="0"/>
              <a:t>- 65K videos uploaded</a:t>
            </a:r>
            <a:br>
              <a:rPr lang="en-US" altLang="ko-KR" sz="2400" dirty="0" smtClean="0"/>
            </a:br>
            <a:r>
              <a:rPr lang="en-US" altLang="ko-KR" sz="2400" dirty="0" smtClean="0"/>
              <a:t>- 60% of online videos</a:t>
            </a:r>
            <a:br>
              <a:rPr lang="en-US" altLang="ko-KR" sz="2400" dirty="0" smtClean="0"/>
            </a:br>
            <a:r>
              <a:rPr lang="en-US" altLang="ko-KR" sz="2400" dirty="0" smtClean="0"/>
              <a:t>    served via YouTube</a:t>
            </a:r>
          </a:p>
          <a:p>
            <a:r>
              <a:rPr lang="en-US" altLang="ko-KR" sz="2400" dirty="0" smtClean="0"/>
              <a:t>40-50 </a:t>
            </a:r>
            <a:r>
              <a:rPr lang="en-US" altLang="ko-KR" sz="2400" dirty="0" err="1" smtClean="0"/>
              <a:t>Gbps</a:t>
            </a:r>
            <a:r>
              <a:rPr lang="en-US" altLang="ko-KR" sz="2400" dirty="0" smtClean="0"/>
              <a:t> bandwidth estimated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574" y="1714488"/>
            <a:ext cx="473987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Video Example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1489"/>
          <a:stretch>
            <a:fillRect/>
          </a:stretch>
        </p:blipFill>
        <p:spPr bwMode="auto">
          <a:xfrm>
            <a:off x="1428727" y="1275220"/>
            <a:ext cx="6116541" cy="5225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타원 4"/>
          <p:cNvSpPr/>
          <p:nvPr/>
        </p:nvSpPr>
        <p:spPr>
          <a:xfrm>
            <a:off x="1357290" y="5072074"/>
            <a:ext cx="3286148" cy="714380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5072066" y="2500306"/>
            <a:ext cx="1357322" cy="500066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2714612" y="6143644"/>
            <a:ext cx="714380" cy="500066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5143504" y="3571876"/>
            <a:ext cx="1714512" cy="2786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Owner</a:t>
            </a:r>
          </a:p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Upload time</a:t>
            </a:r>
          </a:p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Runtime</a:t>
            </a:r>
          </a:p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Views</a:t>
            </a:r>
          </a:p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Ratings</a:t>
            </a:r>
          </a:p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Stars</a:t>
            </a:r>
          </a:p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Comments</a:t>
            </a:r>
          </a:p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Honors</a:t>
            </a:r>
          </a:p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Linking pages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 producers, consumers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914400" y="1783560"/>
            <a:ext cx="8586822" cy="457200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857364"/>
            <a:ext cx="6438900" cy="432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ko-KR" dirty="0" smtClean="0"/>
              <a:t>Massive files (90%) account for 20% views </a:t>
            </a:r>
          </a:p>
          <a:p>
            <a:pPr lvl="1"/>
            <a:r>
              <a:rPr lang="en-US" altLang="ko-KR" dirty="0" smtClean="0"/>
              <a:t>Small set of files (10%) with 80% of views</a:t>
            </a: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Pareto Distribution</a:t>
            </a:r>
            <a:endParaRPr kumimoji="0" lang="ko-KR" alt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0674" y="1037499"/>
            <a:ext cx="1455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(max view=8.5M)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30674" y="1251813"/>
            <a:ext cx="1454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(max view=2.5M)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pSp>
        <p:nvGrpSpPr>
          <p:cNvPr id="2" name="그룹 26"/>
          <p:cNvGrpSpPr/>
          <p:nvPr/>
        </p:nvGrpSpPr>
        <p:grpSpPr>
          <a:xfrm>
            <a:off x="1071538" y="3000372"/>
            <a:ext cx="7667136" cy="3062295"/>
            <a:chOff x="1071538" y="3000372"/>
            <a:chExt cx="7667136" cy="306229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1538" y="3000372"/>
              <a:ext cx="7667136" cy="3062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2643174" y="3429000"/>
              <a:ext cx="1059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solidFill>
                    <a:schemeClr val="bg1"/>
                  </a:solidFill>
                </a:rPr>
                <a:t>(&lt; 1K views)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그룹 34"/>
            <p:cNvGrpSpPr/>
            <p:nvPr/>
          </p:nvGrpSpPr>
          <p:grpSpPr>
            <a:xfrm>
              <a:off x="2000232" y="3338569"/>
              <a:ext cx="637202" cy="1733505"/>
              <a:chOff x="6858016" y="3381206"/>
              <a:chExt cx="1280144" cy="2048854"/>
            </a:xfrm>
          </p:grpSpPr>
          <p:sp>
            <p:nvSpPr>
              <p:cNvPr id="32" name="모서리가 둥근 직사각형 31"/>
              <p:cNvSpPr/>
              <p:nvPr/>
            </p:nvSpPr>
            <p:spPr>
              <a:xfrm>
                <a:off x="6858016" y="3408613"/>
                <a:ext cx="1280144" cy="2003083"/>
              </a:xfrm>
              <a:prstGeom prst="roundRect">
                <a:avLst/>
              </a:prstGeom>
              <a:solidFill>
                <a:srgbClr val="FFFF00">
                  <a:alpha val="39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4" name="직선 화살표 연결선 33"/>
              <p:cNvCxnSpPr/>
              <p:nvPr/>
            </p:nvCxnSpPr>
            <p:spPr>
              <a:xfrm rot="5400000">
                <a:off x="5848829" y="4404839"/>
                <a:ext cx="2048854" cy="1588"/>
              </a:xfrm>
              <a:prstGeom prst="straightConnector1">
                <a:avLst/>
              </a:prstGeom>
              <a:ln w="38100">
                <a:solidFill>
                  <a:schemeClr val="accent3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5786446" y="4929198"/>
              <a:ext cx="1556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Heavy-tail</a:t>
              </a:r>
              <a:endParaRPr lang="ko-KR" alt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5" name="그룹 23"/>
            <p:cNvGrpSpPr/>
            <p:nvPr/>
          </p:nvGrpSpPr>
          <p:grpSpPr>
            <a:xfrm>
              <a:off x="2643174" y="4929198"/>
              <a:ext cx="5729475" cy="545910"/>
              <a:chOff x="1790677" y="5131559"/>
              <a:chExt cx="5729475" cy="545910"/>
            </a:xfrm>
          </p:grpSpPr>
          <p:sp>
            <p:nvSpPr>
              <p:cNvPr id="25" name="모서리가 둥근 직사각형 24"/>
              <p:cNvSpPr/>
              <p:nvPr/>
            </p:nvSpPr>
            <p:spPr>
              <a:xfrm>
                <a:off x="1790677" y="5190206"/>
                <a:ext cx="5712278" cy="45609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  <a:alpha val="3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2" name="직선 화살표 연결선 21"/>
              <p:cNvCxnSpPr/>
              <p:nvPr/>
            </p:nvCxnSpPr>
            <p:spPr>
              <a:xfrm rot="5400000">
                <a:off x="7247079" y="5404396"/>
                <a:ext cx="545910" cy="236"/>
              </a:xfrm>
              <a:prstGeom prst="straightConnector1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685800" y="264318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``People search, watch, and keep in touch”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ko-KR" dirty="0" smtClean="0">
                <a:solidFill>
                  <a:schemeClr val="tx1"/>
                </a:solidFill>
              </a:rPr>
              <a:t>-- </a:t>
            </a:r>
            <a:r>
              <a:rPr lang="en-US" altLang="ko-KR" i="1" dirty="0" smtClean="0">
                <a:solidFill>
                  <a:schemeClr val="tx1"/>
                </a:solidFill>
              </a:rPr>
              <a:t>Yong-Yeol Ahn</a:t>
            </a:r>
            <a:endParaRPr lang="ko-KR" alt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Zipf</a:t>
            </a:r>
            <a:r>
              <a:rPr lang="en-US" altLang="ko-KR" dirty="0" smtClean="0"/>
              <a:t> (Power) with exp cutoff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914400" y="1783560"/>
            <a:ext cx="7872442" cy="457200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4124" t="2960" r="4124"/>
          <a:stretch>
            <a:fillRect/>
          </a:stretch>
        </p:blipFill>
        <p:spPr bwMode="auto">
          <a:xfrm>
            <a:off x="1214414" y="1928802"/>
            <a:ext cx="6357982" cy="4448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28662" y="3071810"/>
            <a:ext cx="7772400" cy="914400"/>
          </a:xfrm>
        </p:spPr>
        <p:txBody>
          <a:bodyPr/>
          <a:lstStyle/>
          <a:p>
            <a:r>
              <a:rPr lang="en-US" altLang="ko-KR" dirty="0" smtClean="0"/>
              <a:t>Popularity Evolution</a:t>
            </a: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Age of daily viewed videos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914400" y="1783560"/>
            <a:ext cx="8586822" cy="457200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r="3389"/>
          <a:stretch>
            <a:fillRect/>
          </a:stretch>
        </p:blipFill>
        <p:spPr bwMode="auto">
          <a:xfrm>
            <a:off x="857224" y="1928802"/>
            <a:ext cx="7643866" cy="4443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Watching  Television  Over</a:t>
            </a:r>
            <a:br>
              <a:rPr lang="en-US" altLang="ko-KR" dirty="0" smtClean="0"/>
            </a:br>
            <a:r>
              <a:rPr lang="en-US" altLang="ko-KR" dirty="0" smtClean="0"/>
              <a:t>Nationwide  IP Multicast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Quality-assured IPTV architecture</a:t>
            </a:r>
            <a:endParaRPr lang="ko-KR" altLang="en-US" dirty="0"/>
          </a:p>
        </p:txBody>
      </p:sp>
      <p:grpSp>
        <p:nvGrpSpPr>
          <p:cNvPr id="3" name="그룹 104"/>
          <p:cNvGrpSpPr/>
          <p:nvPr/>
        </p:nvGrpSpPr>
        <p:grpSpPr>
          <a:xfrm>
            <a:off x="428596" y="1772071"/>
            <a:ext cx="8501122" cy="2643206"/>
            <a:chOff x="36034" y="2928934"/>
            <a:chExt cx="7393486" cy="2228159"/>
          </a:xfrm>
        </p:grpSpPr>
        <p:sp>
          <p:nvSpPr>
            <p:cNvPr id="5" name="구름 4"/>
            <p:cNvSpPr/>
            <p:nvPr/>
          </p:nvSpPr>
          <p:spPr>
            <a:xfrm>
              <a:off x="36034" y="4228398"/>
              <a:ext cx="990608" cy="652466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/>
                <a:t>  </a:t>
              </a:r>
              <a:endParaRPr lang="ko-KR" altLang="en-US" sz="1600" dirty="0"/>
            </a:p>
          </p:txBody>
        </p:sp>
        <p:sp>
          <p:nvSpPr>
            <p:cNvPr id="6" name="Rectangle 2092"/>
            <p:cNvSpPr>
              <a:spLocks noChangeArrowheads="1"/>
            </p:cNvSpPr>
            <p:nvPr/>
          </p:nvSpPr>
          <p:spPr bwMode="auto">
            <a:xfrm>
              <a:off x="4615691" y="3252093"/>
              <a:ext cx="2627438" cy="1905000"/>
            </a:xfrm>
            <a:prstGeom prst="rect">
              <a:avLst/>
            </a:prstGeom>
            <a:ln w="1905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Line 2093"/>
            <p:cNvSpPr>
              <a:spLocks noChangeShapeType="1"/>
            </p:cNvSpPr>
            <p:nvPr/>
          </p:nvSpPr>
          <p:spPr bwMode="auto">
            <a:xfrm flipV="1">
              <a:off x="5194194" y="4090295"/>
              <a:ext cx="533400" cy="498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2094"/>
            <p:cNvSpPr>
              <a:spLocks noChangeShapeType="1"/>
            </p:cNvSpPr>
            <p:nvPr/>
          </p:nvSpPr>
          <p:spPr bwMode="auto">
            <a:xfrm flipV="1">
              <a:off x="3849224" y="4572893"/>
              <a:ext cx="1300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2095"/>
            <p:cNvSpPr>
              <a:spLocks noChangeShapeType="1"/>
            </p:cNvSpPr>
            <p:nvPr/>
          </p:nvSpPr>
          <p:spPr bwMode="auto">
            <a:xfrm flipH="1">
              <a:off x="5899044" y="3804543"/>
              <a:ext cx="1587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2096"/>
            <p:cNvSpPr>
              <a:spLocks noChangeShapeType="1"/>
            </p:cNvSpPr>
            <p:nvPr/>
          </p:nvSpPr>
          <p:spPr bwMode="auto">
            <a:xfrm>
              <a:off x="5121168" y="4623693"/>
              <a:ext cx="5334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209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78370" y="4623695"/>
              <a:ext cx="539751" cy="4587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2098"/>
            <p:cNvGrpSpPr>
              <a:grpSpLocks/>
            </p:cNvGrpSpPr>
            <p:nvPr/>
          </p:nvGrpSpPr>
          <p:grpSpPr bwMode="auto">
            <a:xfrm>
              <a:off x="5622821" y="3928368"/>
              <a:ext cx="598487" cy="217488"/>
              <a:chOff x="4887" y="2454"/>
              <a:chExt cx="799" cy="226"/>
            </a:xfrm>
          </p:grpSpPr>
          <p:grpSp>
            <p:nvGrpSpPr>
              <p:cNvPr id="12" name="Group 2099"/>
              <p:cNvGrpSpPr>
                <a:grpSpLocks/>
              </p:cNvGrpSpPr>
              <p:nvPr/>
            </p:nvGrpSpPr>
            <p:grpSpPr bwMode="auto">
              <a:xfrm>
                <a:off x="4887" y="2454"/>
                <a:ext cx="799" cy="226"/>
                <a:chOff x="4887" y="2454"/>
                <a:chExt cx="799" cy="226"/>
              </a:xfrm>
            </p:grpSpPr>
            <p:grpSp>
              <p:nvGrpSpPr>
                <p:cNvPr id="13" name="Group 2100"/>
                <p:cNvGrpSpPr>
                  <a:grpSpLocks/>
                </p:cNvGrpSpPr>
                <p:nvPr/>
              </p:nvGrpSpPr>
              <p:grpSpPr bwMode="auto">
                <a:xfrm>
                  <a:off x="4887" y="2454"/>
                  <a:ext cx="799" cy="226"/>
                  <a:chOff x="4887" y="2454"/>
                  <a:chExt cx="799" cy="226"/>
                </a:xfrm>
              </p:grpSpPr>
              <p:sp>
                <p:nvSpPr>
                  <p:cNvPr id="25" name="Freeform 2101"/>
                  <p:cNvSpPr>
                    <a:spLocks/>
                  </p:cNvSpPr>
                  <p:nvPr/>
                </p:nvSpPr>
                <p:spPr bwMode="auto">
                  <a:xfrm>
                    <a:off x="4935" y="2536"/>
                    <a:ext cx="751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43"/>
                      </a:cxn>
                      <a:cxn ang="0">
                        <a:pos x="750" y="143"/>
                      </a:cxn>
                      <a:cxn ang="0">
                        <a:pos x="75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51" h="144">
                        <a:moveTo>
                          <a:pt x="0" y="0"/>
                        </a:moveTo>
                        <a:lnTo>
                          <a:pt x="0" y="143"/>
                        </a:lnTo>
                        <a:lnTo>
                          <a:pt x="750" y="143"/>
                        </a:lnTo>
                        <a:lnTo>
                          <a:pt x="75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Freeform 2102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799" cy="83"/>
                  </a:xfrm>
                  <a:custGeom>
                    <a:avLst/>
                    <a:gdLst/>
                    <a:ahLst/>
                    <a:cxnLst>
                      <a:cxn ang="0">
                        <a:pos x="798" y="82"/>
                      </a:cxn>
                      <a:cxn ang="0">
                        <a:pos x="48" y="82"/>
                      </a:cxn>
                      <a:cxn ang="0">
                        <a:pos x="0" y="0"/>
                      </a:cxn>
                      <a:cxn ang="0">
                        <a:pos x="677" y="0"/>
                      </a:cxn>
                      <a:cxn ang="0">
                        <a:pos x="798" y="82"/>
                      </a:cxn>
                    </a:cxnLst>
                    <a:rect l="0" t="0" r="r" b="b"/>
                    <a:pathLst>
                      <a:path w="799" h="83">
                        <a:moveTo>
                          <a:pt x="798" y="82"/>
                        </a:moveTo>
                        <a:lnTo>
                          <a:pt x="48" y="82"/>
                        </a:lnTo>
                        <a:lnTo>
                          <a:pt x="0" y="0"/>
                        </a:lnTo>
                        <a:lnTo>
                          <a:pt x="677" y="0"/>
                        </a:lnTo>
                        <a:lnTo>
                          <a:pt x="798" y="82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Freeform 2103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49" cy="226"/>
                  </a:xfrm>
                  <a:custGeom>
                    <a:avLst/>
                    <a:gdLst/>
                    <a:ahLst/>
                    <a:cxnLst>
                      <a:cxn ang="0">
                        <a:pos x="48" y="84"/>
                      </a:cxn>
                      <a:cxn ang="0">
                        <a:pos x="48" y="225"/>
                      </a:cxn>
                      <a:cxn ang="0">
                        <a:pos x="0" y="110"/>
                      </a:cxn>
                      <a:cxn ang="0">
                        <a:pos x="0" y="0"/>
                      </a:cxn>
                      <a:cxn ang="0">
                        <a:pos x="48" y="84"/>
                      </a:cxn>
                    </a:cxnLst>
                    <a:rect l="0" t="0" r="r" b="b"/>
                    <a:pathLst>
                      <a:path w="49" h="226">
                        <a:moveTo>
                          <a:pt x="48" y="84"/>
                        </a:moveTo>
                        <a:lnTo>
                          <a:pt x="48" y="225"/>
                        </a:lnTo>
                        <a:lnTo>
                          <a:pt x="0" y="110"/>
                        </a:lnTo>
                        <a:lnTo>
                          <a:pt x="0" y="0"/>
                        </a:lnTo>
                        <a:lnTo>
                          <a:pt x="48" y="84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7" name="Rectangle 2104"/>
                <p:cNvSpPr>
                  <a:spLocks noChangeArrowheads="1"/>
                </p:cNvSpPr>
                <p:nvPr/>
              </p:nvSpPr>
              <p:spPr bwMode="auto">
                <a:xfrm>
                  <a:off x="4955" y="2664"/>
                  <a:ext cx="703" cy="3"/>
                </a:xfrm>
                <a:prstGeom prst="rect">
                  <a:avLst/>
                </a:prstGeom>
                <a:solidFill>
                  <a:srgbClr val="40404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Rectangle 2105"/>
                <p:cNvSpPr>
                  <a:spLocks noChangeArrowheads="1"/>
                </p:cNvSpPr>
                <p:nvPr/>
              </p:nvSpPr>
              <p:spPr bwMode="auto">
                <a:xfrm>
                  <a:off x="5012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Rectangle 2106"/>
                <p:cNvSpPr>
                  <a:spLocks noChangeArrowheads="1"/>
                </p:cNvSpPr>
                <p:nvPr/>
              </p:nvSpPr>
              <p:spPr bwMode="auto">
                <a:xfrm>
                  <a:off x="5065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Rectangle 2107"/>
                <p:cNvSpPr>
                  <a:spLocks noChangeArrowheads="1"/>
                </p:cNvSpPr>
                <p:nvPr/>
              </p:nvSpPr>
              <p:spPr bwMode="auto">
                <a:xfrm>
                  <a:off x="5117" y="2651"/>
                  <a:ext cx="24" cy="1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Oval 2108"/>
                <p:cNvSpPr>
                  <a:spLocks noChangeArrowheads="1"/>
                </p:cNvSpPr>
                <p:nvPr/>
              </p:nvSpPr>
              <p:spPr bwMode="auto">
                <a:xfrm>
                  <a:off x="5184" y="2650"/>
                  <a:ext cx="1" cy="2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Oval 2109"/>
                <p:cNvSpPr>
                  <a:spLocks noChangeArrowheads="1"/>
                </p:cNvSpPr>
                <p:nvPr/>
              </p:nvSpPr>
              <p:spPr bwMode="auto">
                <a:xfrm>
                  <a:off x="5223" y="2652"/>
                  <a:ext cx="1" cy="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Rectangle 2110"/>
                <p:cNvSpPr>
                  <a:spLocks noChangeArrowheads="1"/>
                </p:cNvSpPr>
                <p:nvPr/>
              </p:nvSpPr>
              <p:spPr bwMode="auto">
                <a:xfrm>
                  <a:off x="4955" y="2551"/>
                  <a:ext cx="84" cy="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Freeform 2111"/>
                <p:cNvSpPr>
                  <a:spLocks/>
                </p:cNvSpPr>
                <p:nvPr/>
              </p:nvSpPr>
              <p:spPr bwMode="auto">
                <a:xfrm>
                  <a:off x="4932" y="2530"/>
                  <a:ext cx="743" cy="142"/>
                </a:xfrm>
                <a:custGeom>
                  <a:avLst/>
                  <a:gdLst/>
                  <a:ahLst/>
                  <a:cxnLst>
                    <a:cxn ang="0">
                      <a:pos x="0" y="141"/>
                    </a:cxn>
                    <a:cxn ang="0">
                      <a:pos x="0" y="0"/>
                    </a:cxn>
                    <a:cxn ang="0">
                      <a:pos x="742" y="0"/>
                    </a:cxn>
                  </a:cxnLst>
                  <a:rect l="0" t="0" r="r" b="b"/>
                  <a:pathLst>
                    <a:path w="743" h="142">
                      <a:moveTo>
                        <a:pt x="0" y="141"/>
                      </a:moveTo>
                      <a:lnTo>
                        <a:pt x="0" y="0"/>
                      </a:lnTo>
                      <a:lnTo>
                        <a:pt x="74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4" name="Oval 2112"/>
              <p:cNvSpPr>
                <a:spLocks noChangeArrowheads="1"/>
              </p:cNvSpPr>
              <p:nvPr/>
            </p:nvSpPr>
            <p:spPr bwMode="auto">
              <a:xfrm>
                <a:off x="5206" y="2608"/>
                <a:ext cx="184" cy="1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AutoShape 2113"/>
              <p:cNvSpPr>
                <a:spLocks noChangeArrowheads="1"/>
              </p:cNvSpPr>
              <p:nvPr/>
            </p:nvSpPr>
            <p:spPr bwMode="auto">
              <a:xfrm>
                <a:off x="5479" y="2566"/>
                <a:ext cx="166" cy="61"/>
              </a:xfrm>
              <a:prstGeom prst="roundRect">
                <a:avLst>
                  <a:gd name="adj" fmla="val 12495"/>
                </a:avLst>
              </a:prstGeom>
              <a:solidFill>
                <a:srgbClr val="037C0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endParaRPr lang="es-ES_tradnl" sz="16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8" name="Text Box 2114"/>
            <p:cNvSpPr txBox="1">
              <a:spLocks noChangeArrowheads="1"/>
            </p:cNvSpPr>
            <p:nvPr/>
          </p:nvSpPr>
          <p:spPr bwMode="auto">
            <a:xfrm>
              <a:off x="4527103" y="4037911"/>
              <a:ext cx="959213" cy="393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600" dirty="0" smtClean="0">
                  <a:latin typeface="Arial" pitchFamily="34" charset="0"/>
                  <a:cs typeface="Arial" pitchFamily="34" charset="0"/>
                </a:rPr>
                <a:t>home</a:t>
              </a:r>
              <a:br>
                <a:rPr lang="es-ES_tradnl" sz="1600" dirty="0" smtClean="0">
                  <a:latin typeface="Arial" pitchFamily="34" charset="0"/>
                  <a:cs typeface="Arial" pitchFamily="34" charset="0"/>
                </a:rPr>
              </a:br>
              <a:r>
                <a:rPr lang="es-ES_tradnl" sz="1600" dirty="0" smtClean="0">
                  <a:latin typeface="Arial" pitchFamily="34" charset="0"/>
                  <a:cs typeface="Arial" pitchFamily="34" charset="0"/>
                </a:rPr>
                <a:t>gateway</a:t>
              </a:r>
            </a:p>
          </p:txBody>
        </p:sp>
        <p:sp>
          <p:nvSpPr>
            <p:cNvPr id="29" name="Text Box 2115"/>
            <p:cNvSpPr txBox="1">
              <a:spLocks noChangeArrowheads="1"/>
            </p:cNvSpPr>
            <p:nvPr/>
          </p:nvSpPr>
          <p:spPr bwMode="auto">
            <a:xfrm>
              <a:off x="5700630" y="4160148"/>
              <a:ext cx="1085948" cy="196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s-ES_tradnl" sz="1600" dirty="0">
                  <a:latin typeface="Arial" pitchFamily="34" charset="0"/>
                  <a:cs typeface="Arial" pitchFamily="34" charset="0"/>
                </a:rPr>
                <a:t>STB</a:t>
              </a:r>
            </a:p>
          </p:txBody>
        </p:sp>
        <p:sp>
          <p:nvSpPr>
            <p:cNvPr id="30" name="Text Box 2116"/>
            <p:cNvSpPr txBox="1">
              <a:spLocks noChangeArrowheads="1"/>
            </p:cNvSpPr>
            <p:nvPr/>
          </p:nvSpPr>
          <p:spPr bwMode="auto">
            <a:xfrm>
              <a:off x="6124470" y="4776095"/>
              <a:ext cx="361980" cy="196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s-ES_tradnl" sz="1600">
                  <a:latin typeface="Arial" pitchFamily="34" charset="0"/>
                  <a:cs typeface="Arial" pitchFamily="34" charset="0"/>
                </a:rPr>
                <a:t>PC</a:t>
              </a:r>
            </a:p>
          </p:txBody>
        </p:sp>
        <p:sp>
          <p:nvSpPr>
            <p:cNvPr id="31" name="Text Box 2117"/>
            <p:cNvSpPr txBox="1">
              <a:spLocks noChangeArrowheads="1"/>
            </p:cNvSpPr>
            <p:nvPr/>
          </p:nvSpPr>
          <p:spPr bwMode="auto">
            <a:xfrm>
              <a:off x="6187968" y="3556895"/>
              <a:ext cx="434376" cy="196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s-ES_tradnl" sz="1600">
                  <a:latin typeface="Arial" pitchFamily="34" charset="0"/>
                  <a:cs typeface="Arial" pitchFamily="34" charset="0"/>
                </a:rPr>
                <a:t>TV</a:t>
              </a:r>
            </a:p>
          </p:txBody>
        </p:sp>
        <p:pic>
          <p:nvPicPr>
            <p:cNvPr id="32" name="Picture 2118" descr="C:\Documents and Settings\Administrador\Datos de programa\Microsoft\Media Catalog\Downloaded Clips\cl1f\j0079182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30768" y="3404494"/>
              <a:ext cx="381000" cy="436563"/>
            </a:xfrm>
            <a:prstGeom prst="rect">
              <a:avLst/>
            </a:prstGeom>
            <a:noFill/>
          </p:spPr>
        </p:pic>
        <p:sp>
          <p:nvSpPr>
            <p:cNvPr id="33" name="Text Box 2119"/>
            <p:cNvSpPr txBox="1">
              <a:spLocks noChangeArrowheads="1"/>
            </p:cNvSpPr>
            <p:nvPr/>
          </p:nvSpPr>
          <p:spPr bwMode="auto">
            <a:xfrm>
              <a:off x="3453191" y="4807449"/>
              <a:ext cx="746702" cy="207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eaLnBrk="0" hangingPunct="0"/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DSLAM </a:t>
              </a:r>
              <a:endParaRPr lang="en-GB" sz="1600" b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2121"/>
            <p:cNvSpPr txBox="1">
              <a:spLocks noChangeArrowheads="1"/>
            </p:cNvSpPr>
            <p:nvPr/>
          </p:nvSpPr>
          <p:spPr bwMode="auto">
            <a:xfrm>
              <a:off x="4697904" y="3252095"/>
              <a:ext cx="747230" cy="393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altLang="ko-KR" sz="1600" dirty="0">
                  <a:latin typeface="Arial" pitchFamily="34" charset="0"/>
                  <a:ea typeface="굴림" charset="-127"/>
                  <a:cs typeface="Arial" pitchFamily="34" charset="0"/>
                </a:rPr>
                <a:t>c</a:t>
              </a:r>
              <a:r>
                <a:rPr lang="es-ES" altLang="ko-KR" sz="1600" dirty="0" smtClean="0">
                  <a:latin typeface="Arial" pitchFamily="34" charset="0"/>
                  <a:ea typeface="굴림" charset="-127"/>
                  <a:cs typeface="Arial" pitchFamily="34" charset="0"/>
                </a:rPr>
                <a:t>ustomer </a:t>
              </a:r>
              <a:endParaRPr lang="es-ES" altLang="ko-KR" sz="1600" dirty="0">
                <a:latin typeface="Arial" pitchFamily="34" charset="0"/>
                <a:ea typeface="굴림" charset="-127"/>
                <a:cs typeface="Arial" pitchFamily="34" charset="0"/>
              </a:endParaRPr>
            </a:p>
            <a:p>
              <a:pPr algn="ctr" eaLnBrk="0" hangingPunct="0"/>
              <a:r>
                <a:rPr lang="es-ES" altLang="ko-KR" sz="1600" dirty="0">
                  <a:latin typeface="Arial" pitchFamily="34" charset="0"/>
                  <a:ea typeface="굴림" charset="-127"/>
                  <a:cs typeface="Arial" pitchFamily="34" charset="0"/>
                </a:rPr>
                <a:t>premise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Line 2094"/>
            <p:cNvSpPr>
              <a:spLocks noChangeShapeType="1"/>
            </p:cNvSpPr>
            <p:nvPr/>
          </p:nvSpPr>
          <p:spPr bwMode="auto">
            <a:xfrm flipV="1">
              <a:off x="3898683" y="4445897"/>
              <a:ext cx="540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ne 2094"/>
            <p:cNvSpPr>
              <a:spLocks noChangeShapeType="1"/>
            </p:cNvSpPr>
            <p:nvPr/>
          </p:nvSpPr>
          <p:spPr bwMode="auto">
            <a:xfrm flipV="1">
              <a:off x="3884162" y="4303021"/>
              <a:ext cx="540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2593507" y="3335038"/>
              <a:ext cx="903684" cy="4929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en-US" altLang="ko-KR" sz="1600" dirty="0" smtClean="0">
                  <a:latin typeface="Arial" charset="0"/>
                </a:rPr>
                <a:t>TV  </a:t>
              </a:r>
            </a:p>
            <a:p>
              <a:pPr algn="ctr" eaLnBrk="0" latinLnBrk="0" hangingPunct="0"/>
              <a:r>
                <a:rPr kumimoji="0" lang="en-US" altLang="ko-KR" sz="1600" dirty="0" smtClean="0">
                  <a:latin typeface="Arial" charset="0"/>
                </a:rPr>
                <a:t>head end</a:t>
              </a:r>
              <a:endParaRPr kumimoji="0" lang="en-US" altLang="ko-KR" sz="1600" dirty="0">
                <a:latin typeface="Arial" charset="0"/>
              </a:endParaRPr>
            </a:p>
          </p:txBody>
        </p:sp>
        <p:pic>
          <p:nvPicPr>
            <p:cNvPr id="38" name="Picture 1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89149" y="2928934"/>
              <a:ext cx="454025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" name="AutoShape 54"/>
            <p:cNvCxnSpPr>
              <a:cxnSpLocks noChangeShapeType="1"/>
              <a:stCxn id="40" idx="3"/>
              <a:endCxn id="100" idx="2"/>
            </p:cNvCxnSpPr>
            <p:nvPr/>
          </p:nvCxnSpPr>
          <p:spPr bwMode="auto">
            <a:xfrm rot="16200000" flipV="1">
              <a:off x="2223365" y="3922923"/>
              <a:ext cx="164703" cy="13620"/>
            </a:xfrm>
            <a:prstGeom prst="straightConnector1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</p:spPr>
        </p:cxnSp>
        <p:sp>
          <p:nvSpPr>
            <p:cNvPr id="40" name="구름 39"/>
            <p:cNvSpPr/>
            <p:nvPr/>
          </p:nvSpPr>
          <p:spPr>
            <a:xfrm>
              <a:off x="1312394" y="3942647"/>
              <a:ext cx="2000264" cy="1214446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/>
                <a:t>  </a:t>
              </a:r>
              <a:endParaRPr lang="ko-KR" altLang="en-US" sz="1600" dirty="0"/>
            </a:p>
          </p:txBody>
        </p:sp>
        <p:cxnSp>
          <p:nvCxnSpPr>
            <p:cNvPr id="41" name="AutoShape 54"/>
            <p:cNvCxnSpPr>
              <a:cxnSpLocks noChangeShapeType="1"/>
              <a:stCxn id="40" idx="0"/>
            </p:cNvCxnSpPr>
            <p:nvPr/>
          </p:nvCxnSpPr>
          <p:spPr bwMode="auto">
            <a:xfrm flipV="1">
              <a:off x="3310991" y="4393727"/>
              <a:ext cx="370574" cy="156143"/>
            </a:xfrm>
            <a:prstGeom prst="straightConnector1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</p:spPr>
        </p:cxnSp>
        <p:grpSp>
          <p:nvGrpSpPr>
            <p:cNvPr id="16" name="Group 2693"/>
            <p:cNvGrpSpPr>
              <a:grpSpLocks/>
            </p:cNvGrpSpPr>
            <p:nvPr/>
          </p:nvGrpSpPr>
          <p:grpSpPr bwMode="auto">
            <a:xfrm rot="10848049" flipV="1">
              <a:off x="3513032" y="4091031"/>
              <a:ext cx="581025" cy="636588"/>
              <a:chOff x="1363" y="586"/>
              <a:chExt cx="680" cy="610"/>
            </a:xfrm>
          </p:grpSpPr>
          <p:sp>
            <p:nvSpPr>
              <p:cNvPr id="43" name="Freeform 2694"/>
              <p:cNvSpPr>
                <a:spLocks/>
              </p:cNvSpPr>
              <p:nvPr/>
            </p:nvSpPr>
            <p:spPr bwMode="auto">
              <a:xfrm>
                <a:off x="1850" y="705"/>
                <a:ext cx="183" cy="372"/>
              </a:xfrm>
              <a:custGeom>
                <a:avLst/>
                <a:gdLst/>
                <a:ahLst/>
                <a:cxnLst>
                  <a:cxn ang="0">
                    <a:pos x="4395" y="0"/>
                  </a:cxn>
                  <a:cxn ang="0">
                    <a:pos x="4395" y="4893"/>
                  </a:cxn>
                  <a:cxn ang="0">
                    <a:pos x="0" y="8931"/>
                  </a:cxn>
                  <a:cxn ang="0">
                    <a:pos x="0" y="4038"/>
                  </a:cxn>
                  <a:cxn ang="0">
                    <a:pos x="4395" y="0"/>
                  </a:cxn>
                </a:cxnLst>
                <a:rect l="0" t="0" r="r" b="b"/>
                <a:pathLst>
                  <a:path w="4395" h="8931">
                    <a:moveTo>
                      <a:pt x="4395" y="0"/>
                    </a:moveTo>
                    <a:lnTo>
                      <a:pt x="4395" y="4893"/>
                    </a:lnTo>
                    <a:lnTo>
                      <a:pt x="0" y="8931"/>
                    </a:lnTo>
                    <a:lnTo>
                      <a:pt x="0" y="4038"/>
                    </a:lnTo>
                    <a:lnTo>
                      <a:pt x="4395" y="0"/>
                    </a:lnTo>
                    <a:close/>
                  </a:path>
                </a:pathLst>
              </a:custGeom>
              <a:solidFill>
                <a:srgbClr val="0068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Freeform 2695"/>
              <p:cNvSpPr>
                <a:spLocks/>
              </p:cNvSpPr>
              <p:nvPr/>
            </p:nvSpPr>
            <p:spPr bwMode="auto">
              <a:xfrm>
                <a:off x="2029" y="705"/>
                <a:ext cx="8" cy="207"/>
              </a:xfrm>
              <a:custGeom>
                <a:avLst/>
                <a:gdLst/>
                <a:ahLst/>
                <a:cxnLst>
                  <a:cxn ang="0">
                    <a:pos x="160" y="4963"/>
                  </a:cxn>
                  <a:cxn ang="0">
                    <a:pos x="191" y="4893"/>
                  </a:cxn>
                  <a:cxn ang="0">
                    <a:pos x="191" y="0"/>
                  </a:cxn>
                  <a:cxn ang="0">
                    <a:pos x="0" y="0"/>
                  </a:cxn>
                  <a:cxn ang="0">
                    <a:pos x="0" y="4893"/>
                  </a:cxn>
                  <a:cxn ang="0">
                    <a:pos x="160" y="4963"/>
                  </a:cxn>
                  <a:cxn ang="0">
                    <a:pos x="160" y="4963"/>
                  </a:cxn>
                  <a:cxn ang="0">
                    <a:pos x="191" y="4935"/>
                  </a:cxn>
                  <a:cxn ang="0">
                    <a:pos x="191" y="4893"/>
                  </a:cxn>
                  <a:cxn ang="0">
                    <a:pos x="160" y="4963"/>
                  </a:cxn>
                </a:cxnLst>
                <a:rect l="0" t="0" r="r" b="b"/>
                <a:pathLst>
                  <a:path w="191" h="4963">
                    <a:moveTo>
                      <a:pt x="160" y="4963"/>
                    </a:moveTo>
                    <a:lnTo>
                      <a:pt x="191" y="4893"/>
                    </a:lnTo>
                    <a:lnTo>
                      <a:pt x="191" y="0"/>
                    </a:lnTo>
                    <a:lnTo>
                      <a:pt x="0" y="0"/>
                    </a:lnTo>
                    <a:lnTo>
                      <a:pt x="0" y="4893"/>
                    </a:lnTo>
                    <a:lnTo>
                      <a:pt x="160" y="4963"/>
                    </a:lnTo>
                    <a:lnTo>
                      <a:pt x="160" y="4963"/>
                    </a:lnTo>
                    <a:lnTo>
                      <a:pt x="191" y="4935"/>
                    </a:lnTo>
                    <a:lnTo>
                      <a:pt x="191" y="4893"/>
                    </a:lnTo>
                    <a:lnTo>
                      <a:pt x="160" y="4963"/>
                    </a:lnTo>
                    <a:close/>
                  </a:path>
                </a:pathLst>
              </a:custGeom>
              <a:solidFill>
                <a:srgbClr val="8DCB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Freeform 2696"/>
              <p:cNvSpPr>
                <a:spLocks/>
              </p:cNvSpPr>
              <p:nvPr/>
            </p:nvSpPr>
            <p:spPr bwMode="auto">
              <a:xfrm>
                <a:off x="1846" y="906"/>
                <a:ext cx="190" cy="180"/>
              </a:xfrm>
              <a:custGeom>
                <a:avLst/>
                <a:gdLst/>
                <a:ahLst/>
                <a:cxnLst>
                  <a:cxn ang="0">
                    <a:pos x="0" y="4110"/>
                  </a:cxn>
                  <a:cxn ang="0">
                    <a:pos x="161" y="4180"/>
                  </a:cxn>
                  <a:cxn ang="0">
                    <a:pos x="4556" y="142"/>
                  </a:cxn>
                  <a:cxn ang="0">
                    <a:pos x="4427" y="0"/>
                  </a:cxn>
                  <a:cxn ang="0">
                    <a:pos x="31" y="4040"/>
                  </a:cxn>
                  <a:cxn ang="0">
                    <a:pos x="0" y="4110"/>
                  </a:cxn>
                  <a:cxn ang="0">
                    <a:pos x="0" y="4110"/>
                  </a:cxn>
                  <a:cxn ang="0">
                    <a:pos x="0" y="4328"/>
                  </a:cxn>
                  <a:cxn ang="0">
                    <a:pos x="161" y="4180"/>
                  </a:cxn>
                  <a:cxn ang="0">
                    <a:pos x="0" y="4110"/>
                  </a:cxn>
                </a:cxnLst>
                <a:rect l="0" t="0" r="r" b="b"/>
                <a:pathLst>
                  <a:path w="4556" h="4328">
                    <a:moveTo>
                      <a:pt x="0" y="4110"/>
                    </a:moveTo>
                    <a:lnTo>
                      <a:pt x="161" y="4180"/>
                    </a:lnTo>
                    <a:lnTo>
                      <a:pt x="4556" y="142"/>
                    </a:lnTo>
                    <a:lnTo>
                      <a:pt x="4427" y="0"/>
                    </a:lnTo>
                    <a:lnTo>
                      <a:pt x="31" y="4040"/>
                    </a:lnTo>
                    <a:lnTo>
                      <a:pt x="0" y="4110"/>
                    </a:lnTo>
                    <a:lnTo>
                      <a:pt x="0" y="4110"/>
                    </a:lnTo>
                    <a:lnTo>
                      <a:pt x="0" y="4328"/>
                    </a:lnTo>
                    <a:lnTo>
                      <a:pt x="161" y="4180"/>
                    </a:lnTo>
                    <a:lnTo>
                      <a:pt x="0" y="4110"/>
                    </a:lnTo>
                    <a:close/>
                  </a:path>
                </a:pathLst>
              </a:custGeom>
              <a:solidFill>
                <a:srgbClr val="8DCB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Freeform 2697"/>
              <p:cNvSpPr>
                <a:spLocks/>
              </p:cNvSpPr>
              <p:nvPr/>
            </p:nvSpPr>
            <p:spPr bwMode="auto">
              <a:xfrm>
                <a:off x="1846" y="870"/>
                <a:ext cx="8" cy="207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70"/>
                  </a:cxn>
                  <a:cxn ang="0">
                    <a:pos x="0" y="4963"/>
                  </a:cxn>
                  <a:cxn ang="0">
                    <a:pos x="192" y="4963"/>
                  </a:cxn>
                  <a:cxn ang="0">
                    <a:pos x="192" y="70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28"/>
                  </a:cxn>
                  <a:cxn ang="0">
                    <a:pos x="0" y="70"/>
                  </a:cxn>
                  <a:cxn ang="0">
                    <a:pos x="31" y="0"/>
                  </a:cxn>
                </a:cxnLst>
                <a:rect l="0" t="0" r="r" b="b"/>
                <a:pathLst>
                  <a:path w="192" h="4963">
                    <a:moveTo>
                      <a:pt x="31" y="0"/>
                    </a:moveTo>
                    <a:lnTo>
                      <a:pt x="0" y="70"/>
                    </a:lnTo>
                    <a:lnTo>
                      <a:pt x="0" y="4963"/>
                    </a:lnTo>
                    <a:lnTo>
                      <a:pt x="192" y="4963"/>
                    </a:lnTo>
                    <a:lnTo>
                      <a:pt x="192" y="7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28"/>
                    </a:lnTo>
                    <a:lnTo>
                      <a:pt x="0" y="7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DCB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Freeform 2698"/>
              <p:cNvSpPr>
                <a:spLocks/>
              </p:cNvSpPr>
              <p:nvPr/>
            </p:nvSpPr>
            <p:spPr bwMode="auto">
              <a:xfrm>
                <a:off x="1847" y="696"/>
                <a:ext cx="190" cy="180"/>
              </a:xfrm>
              <a:custGeom>
                <a:avLst/>
                <a:gdLst/>
                <a:ahLst/>
                <a:cxnLst>
                  <a:cxn ang="0">
                    <a:pos x="4556" y="218"/>
                  </a:cxn>
                  <a:cxn ang="0">
                    <a:pos x="4396" y="148"/>
                  </a:cxn>
                  <a:cxn ang="0">
                    <a:pos x="0" y="4186"/>
                  </a:cxn>
                  <a:cxn ang="0">
                    <a:pos x="130" y="4326"/>
                  </a:cxn>
                  <a:cxn ang="0">
                    <a:pos x="4525" y="288"/>
                  </a:cxn>
                  <a:cxn ang="0">
                    <a:pos x="4556" y="218"/>
                  </a:cxn>
                  <a:cxn ang="0">
                    <a:pos x="4556" y="218"/>
                  </a:cxn>
                  <a:cxn ang="0">
                    <a:pos x="4556" y="0"/>
                  </a:cxn>
                  <a:cxn ang="0">
                    <a:pos x="4396" y="148"/>
                  </a:cxn>
                  <a:cxn ang="0">
                    <a:pos x="4556" y="218"/>
                  </a:cxn>
                </a:cxnLst>
                <a:rect l="0" t="0" r="r" b="b"/>
                <a:pathLst>
                  <a:path w="4556" h="4326">
                    <a:moveTo>
                      <a:pt x="4556" y="218"/>
                    </a:moveTo>
                    <a:lnTo>
                      <a:pt x="4396" y="148"/>
                    </a:lnTo>
                    <a:lnTo>
                      <a:pt x="0" y="4186"/>
                    </a:lnTo>
                    <a:lnTo>
                      <a:pt x="130" y="4326"/>
                    </a:lnTo>
                    <a:lnTo>
                      <a:pt x="4525" y="288"/>
                    </a:lnTo>
                    <a:lnTo>
                      <a:pt x="4556" y="218"/>
                    </a:lnTo>
                    <a:lnTo>
                      <a:pt x="4556" y="218"/>
                    </a:lnTo>
                    <a:lnTo>
                      <a:pt x="4556" y="0"/>
                    </a:lnTo>
                    <a:lnTo>
                      <a:pt x="4396" y="148"/>
                    </a:lnTo>
                    <a:lnTo>
                      <a:pt x="4556" y="218"/>
                    </a:lnTo>
                    <a:close/>
                  </a:path>
                </a:pathLst>
              </a:custGeom>
              <a:solidFill>
                <a:srgbClr val="8DCB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Freeform 2699"/>
              <p:cNvSpPr>
                <a:spLocks/>
              </p:cNvSpPr>
              <p:nvPr/>
            </p:nvSpPr>
            <p:spPr bwMode="auto">
              <a:xfrm>
                <a:off x="1373" y="590"/>
                <a:ext cx="660" cy="283"/>
              </a:xfrm>
              <a:custGeom>
                <a:avLst/>
                <a:gdLst/>
                <a:ahLst/>
                <a:cxnLst>
                  <a:cxn ang="0">
                    <a:pos x="3905" y="3958"/>
                  </a:cxn>
                  <a:cxn ang="0">
                    <a:pos x="0" y="3958"/>
                  </a:cxn>
                  <a:cxn ang="0">
                    <a:pos x="4395" y="0"/>
                  </a:cxn>
                  <a:cxn ang="0">
                    <a:pos x="8300" y="0"/>
                  </a:cxn>
                  <a:cxn ang="0">
                    <a:pos x="13687" y="2754"/>
                  </a:cxn>
                  <a:cxn ang="0">
                    <a:pos x="15840" y="2754"/>
                  </a:cxn>
                  <a:cxn ang="0">
                    <a:pos x="11445" y="6792"/>
                  </a:cxn>
                  <a:cxn ang="0">
                    <a:pos x="9291" y="6792"/>
                  </a:cxn>
                  <a:cxn ang="0">
                    <a:pos x="3905" y="3958"/>
                  </a:cxn>
                </a:cxnLst>
                <a:rect l="0" t="0" r="r" b="b"/>
                <a:pathLst>
                  <a:path w="15840" h="6792">
                    <a:moveTo>
                      <a:pt x="3905" y="3958"/>
                    </a:moveTo>
                    <a:lnTo>
                      <a:pt x="0" y="3958"/>
                    </a:lnTo>
                    <a:lnTo>
                      <a:pt x="4395" y="0"/>
                    </a:lnTo>
                    <a:lnTo>
                      <a:pt x="8300" y="0"/>
                    </a:lnTo>
                    <a:lnTo>
                      <a:pt x="13687" y="2754"/>
                    </a:lnTo>
                    <a:lnTo>
                      <a:pt x="15840" y="2754"/>
                    </a:lnTo>
                    <a:lnTo>
                      <a:pt x="11445" y="6792"/>
                    </a:lnTo>
                    <a:lnTo>
                      <a:pt x="9291" y="6792"/>
                    </a:lnTo>
                    <a:lnTo>
                      <a:pt x="3905" y="3958"/>
                    </a:lnTo>
                    <a:close/>
                  </a:path>
                </a:pathLst>
              </a:custGeom>
              <a:solidFill>
                <a:srgbClr val="009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Freeform 2700"/>
              <p:cNvSpPr>
                <a:spLocks/>
              </p:cNvSpPr>
              <p:nvPr/>
            </p:nvSpPr>
            <p:spPr bwMode="auto">
              <a:xfrm>
                <a:off x="1363" y="751"/>
                <a:ext cx="173" cy="8"/>
              </a:xfrm>
              <a:custGeom>
                <a:avLst/>
                <a:gdLst/>
                <a:ahLst/>
                <a:cxnLst>
                  <a:cxn ang="0">
                    <a:pos x="184" y="25"/>
                  </a:cxn>
                  <a:cxn ang="0">
                    <a:pos x="248" y="192"/>
                  </a:cxn>
                  <a:cxn ang="0">
                    <a:pos x="4153" y="192"/>
                  </a:cxn>
                  <a:cxn ang="0">
                    <a:pos x="4153" y="0"/>
                  </a:cxn>
                  <a:cxn ang="0">
                    <a:pos x="248" y="0"/>
                  </a:cxn>
                  <a:cxn ang="0">
                    <a:pos x="184" y="25"/>
                  </a:cxn>
                  <a:cxn ang="0">
                    <a:pos x="184" y="25"/>
                  </a:cxn>
                  <a:cxn ang="0">
                    <a:pos x="0" y="192"/>
                  </a:cxn>
                  <a:cxn ang="0">
                    <a:pos x="248" y="192"/>
                  </a:cxn>
                  <a:cxn ang="0">
                    <a:pos x="184" y="25"/>
                  </a:cxn>
                </a:cxnLst>
                <a:rect l="0" t="0" r="r" b="b"/>
                <a:pathLst>
                  <a:path w="4153" h="192">
                    <a:moveTo>
                      <a:pt x="184" y="25"/>
                    </a:moveTo>
                    <a:lnTo>
                      <a:pt x="248" y="192"/>
                    </a:lnTo>
                    <a:lnTo>
                      <a:pt x="4153" y="192"/>
                    </a:lnTo>
                    <a:lnTo>
                      <a:pt x="4153" y="0"/>
                    </a:lnTo>
                    <a:lnTo>
                      <a:pt x="248" y="0"/>
                    </a:lnTo>
                    <a:lnTo>
                      <a:pt x="184" y="25"/>
                    </a:lnTo>
                    <a:lnTo>
                      <a:pt x="184" y="25"/>
                    </a:lnTo>
                    <a:lnTo>
                      <a:pt x="0" y="192"/>
                    </a:lnTo>
                    <a:lnTo>
                      <a:pt x="248" y="192"/>
                    </a:lnTo>
                    <a:lnTo>
                      <a:pt x="184" y="25"/>
                    </a:lnTo>
                    <a:close/>
                  </a:path>
                </a:pathLst>
              </a:custGeom>
              <a:solidFill>
                <a:srgbClr val="8DCB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Freeform 2701"/>
              <p:cNvSpPr>
                <a:spLocks/>
              </p:cNvSpPr>
              <p:nvPr/>
            </p:nvSpPr>
            <p:spPr bwMode="auto">
              <a:xfrm>
                <a:off x="1370" y="586"/>
                <a:ext cx="189" cy="172"/>
              </a:xfrm>
              <a:custGeom>
                <a:avLst/>
                <a:gdLst/>
                <a:ahLst/>
                <a:cxnLst>
                  <a:cxn ang="0">
                    <a:pos x="4459" y="0"/>
                  </a:cxn>
                  <a:cxn ang="0">
                    <a:pos x="4395" y="25"/>
                  </a:cxn>
                  <a:cxn ang="0">
                    <a:pos x="0" y="3983"/>
                  </a:cxn>
                  <a:cxn ang="0">
                    <a:pos x="128" y="4126"/>
                  </a:cxn>
                  <a:cxn ang="0">
                    <a:pos x="4523" y="167"/>
                  </a:cxn>
                  <a:cxn ang="0">
                    <a:pos x="4459" y="0"/>
                  </a:cxn>
                  <a:cxn ang="0">
                    <a:pos x="4459" y="0"/>
                  </a:cxn>
                  <a:cxn ang="0">
                    <a:pos x="4422" y="0"/>
                  </a:cxn>
                  <a:cxn ang="0">
                    <a:pos x="4395" y="25"/>
                  </a:cxn>
                  <a:cxn ang="0">
                    <a:pos x="4459" y="0"/>
                  </a:cxn>
                </a:cxnLst>
                <a:rect l="0" t="0" r="r" b="b"/>
                <a:pathLst>
                  <a:path w="4523" h="4126">
                    <a:moveTo>
                      <a:pt x="4459" y="0"/>
                    </a:moveTo>
                    <a:lnTo>
                      <a:pt x="4395" y="25"/>
                    </a:lnTo>
                    <a:lnTo>
                      <a:pt x="0" y="3983"/>
                    </a:lnTo>
                    <a:lnTo>
                      <a:pt x="128" y="4126"/>
                    </a:lnTo>
                    <a:lnTo>
                      <a:pt x="4523" y="167"/>
                    </a:lnTo>
                    <a:lnTo>
                      <a:pt x="4459" y="0"/>
                    </a:lnTo>
                    <a:lnTo>
                      <a:pt x="4459" y="0"/>
                    </a:lnTo>
                    <a:lnTo>
                      <a:pt x="4422" y="0"/>
                    </a:lnTo>
                    <a:lnTo>
                      <a:pt x="4395" y="25"/>
                    </a:lnTo>
                    <a:lnTo>
                      <a:pt x="4459" y="0"/>
                    </a:lnTo>
                    <a:close/>
                  </a:path>
                </a:pathLst>
              </a:custGeom>
              <a:solidFill>
                <a:srgbClr val="8DCB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Freeform 2702"/>
              <p:cNvSpPr>
                <a:spLocks/>
              </p:cNvSpPr>
              <p:nvPr/>
            </p:nvSpPr>
            <p:spPr bwMode="auto">
              <a:xfrm>
                <a:off x="1556" y="586"/>
                <a:ext cx="165" cy="8"/>
              </a:xfrm>
              <a:custGeom>
                <a:avLst/>
                <a:gdLst/>
                <a:ahLst/>
                <a:cxnLst>
                  <a:cxn ang="0">
                    <a:pos x="3949" y="11"/>
                  </a:cxn>
                  <a:cxn ang="0">
                    <a:pos x="3905" y="0"/>
                  </a:cxn>
                  <a:cxn ang="0">
                    <a:pos x="0" y="0"/>
                  </a:cxn>
                  <a:cxn ang="0">
                    <a:pos x="0" y="192"/>
                  </a:cxn>
                  <a:cxn ang="0">
                    <a:pos x="3905" y="192"/>
                  </a:cxn>
                  <a:cxn ang="0">
                    <a:pos x="3949" y="11"/>
                  </a:cxn>
                  <a:cxn ang="0">
                    <a:pos x="3949" y="11"/>
                  </a:cxn>
                  <a:cxn ang="0">
                    <a:pos x="3928" y="0"/>
                  </a:cxn>
                  <a:cxn ang="0">
                    <a:pos x="3905" y="0"/>
                  </a:cxn>
                  <a:cxn ang="0">
                    <a:pos x="3949" y="11"/>
                  </a:cxn>
                </a:cxnLst>
                <a:rect l="0" t="0" r="r" b="b"/>
                <a:pathLst>
                  <a:path w="3949" h="192">
                    <a:moveTo>
                      <a:pt x="3949" y="11"/>
                    </a:moveTo>
                    <a:lnTo>
                      <a:pt x="3905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3905" y="192"/>
                    </a:lnTo>
                    <a:lnTo>
                      <a:pt x="3949" y="11"/>
                    </a:lnTo>
                    <a:lnTo>
                      <a:pt x="3949" y="11"/>
                    </a:lnTo>
                    <a:lnTo>
                      <a:pt x="3928" y="0"/>
                    </a:lnTo>
                    <a:lnTo>
                      <a:pt x="3905" y="0"/>
                    </a:lnTo>
                    <a:lnTo>
                      <a:pt x="3949" y="11"/>
                    </a:lnTo>
                    <a:close/>
                  </a:path>
                </a:pathLst>
              </a:custGeom>
              <a:solidFill>
                <a:srgbClr val="8DCB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Freeform 2703"/>
              <p:cNvSpPr>
                <a:spLocks/>
              </p:cNvSpPr>
              <p:nvPr/>
            </p:nvSpPr>
            <p:spPr bwMode="auto">
              <a:xfrm>
                <a:off x="1717" y="586"/>
                <a:ext cx="228" cy="123"/>
              </a:xfrm>
              <a:custGeom>
                <a:avLst/>
                <a:gdLst/>
                <a:ahLst/>
                <a:cxnLst>
                  <a:cxn ang="0">
                    <a:pos x="5430" y="2935"/>
                  </a:cxn>
                  <a:cxn ang="0">
                    <a:pos x="5473" y="2754"/>
                  </a:cxn>
                  <a:cxn ang="0">
                    <a:pos x="87" y="0"/>
                  </a:cxn>
                  <a:cxn ang="0">
                    <a:pos x="0" y="171"/>
                  </a:cxn>
                  <a:cxn ang="0">
                    <a:pos x="5385" y="2924"/>
                  </a:cxn>
                  <a:cxn ang="0">
                    <a:pos x="5430" y="2935"/>
                  </a:cxn>
                  <a:cxn ang="0">
                    <a:pos x="5385" y="2924"/>
                  </a:cxn>
                  <a:cxn ang="0">
                    <a:pos x="5406" y="2935"/>
                  </a:cxn>
                  <a:cxn ang="0">
                    <a:pos x="5430" y="2935"/>
                  </a:cxn>
                </a:cxnLst>
                <a:rect l="0" t="0" r="r" b="b"/>
                <a:pathLst>
                  <a:path w="5473" h="2935">
                    <a:moveTo>
                      <a:pt x="5430" y="2935"/>
                    </a:moveTo>
                    <a:lnTo>
                      <a:pt x="5473" y="2754"/>
                    </a:lnTo>
                    <a:lnTo>
                      <a:pt x="87" y="0"/>
                    </a:lnTo>
                    <a:lnTo>
                      <a:pt x="0" y="171"/>
                    </a:lnTo>
                    <a:lnTo>
                      <a:pt x="5385" y="2924"/>
                    </a:lnTo>
                    <a:lnTo>
                      <a:pt x="5430" y="2935"/>
                    </a:lnTo>
                    <a:lnTo>
                      <a:pt x="5385" y="2924"/>
                    </a:lnTo>
                    <a:lnTo>
                      <a:pt x="5406" y="2935"/>
                    </a:lnTo>
                    <a:lnTo>
                      <a:pt x="5430" y="2935"/>
                    </a:lnTo>
                    <a:close/>
                  </a:path>
                </a:pathLst>
              </a:custGeom>
              <a:solidFill>
                <a:srgbClr val="8DCB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Freeform 2704"/>
              <p:cNvSpPr>
                <a:spLocks/>
              </p:cNvSpPr>
              <p:nvPr/>
            </p:nvSpPr>
            <p:spPr bwMode="auto">
              <a:xfrm>
                <a:off x="1943" y="701"/>
                <a:ext cx="100" cy="8"/>
              </a:xfrm>
              <a:custGeom>
                <a:avLst/>
                <a:gdLst/>
                <a:ahLst/>
                <a:cxnLst>
                  <a:cxn ang="0">
                    <a:pos x="2218" y="166"/>
                  </a:cxn>
                  <a:cxn ang="0">
                    <a:pos x="2153" y="0"/>
                  </a:cxn>
                  <a:cxn ang="0">
                    <a:pos x="0" y="0"/>
                  </a:cxn>
                  <a:cxn ang="0">
                    <a:pos x="0" y="192"/>
                  </a:cxn>
                  <a:cxn ang="0">
                    <a:pos x="2153" y="192"/>
                  </a:cxn>
                  <a:cxn ang="0">
                    <a:pos x="2218" y="166"/>
                  </a:cxn>
                  <a:cxn ang="0">
                    <a:pos x="2218" y="166"/>
                  </a:cxn>
                  <a:cxn ang="0">
                    <a:pos x="2397" y="0"/>
                  </a:cxn>
                  <a:cxn ang="0">
                    <a:pos x="2153" y="0"/>
                  </a:cxn>
                  <a:cxn ang="0">
                    <a:pos x="2218" y="166"/>
                  </a:cxn>
                </a:cxnLst>
                <a:rect l="0" t="0" r="r" b="b"/>
                <a:pathLst>
                  <a:path w="2397" h="192">
                    <a:moveTo>
                      <a:pt x="2218" y="166"/>
                    </a:moveTo>
                    <a:lnTo>
                      <a:pt x="2153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2153" y="192"/>
                    </a:lnTo>
                    <a:lnTo>
                      <a:pt x="2218" y="166"/>
                    </a:lnTo>
                    <a:lnTo>
                      <a:pt x="2218" y="166"/>
                    </a:lnTo>
                    <a:lnTo>
                      <a:pt x="2397" y="0"/>
                    </a:lnTo>
                    <a:lnTo>
                      <a:pt x="2153" y="0"/>
                    </a:lnTo>
                    <a:lnTo>
                      <a:pt x="2218" y="166"/>
                    </a:lnTo>
                    <a:close/>
                  </a:path>
                </a:pathLst>
              </a:custGeom>
              <a:solidFill>
                <a:srgbClr val="8DCB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Freeform 2705"/>
              <p:cNvSpPr>
                <a:spLocks/>
              </p:cNvSpPr>
              <p:nvPr/>
            </p:nvSpPr>
            <p:spPr bwMode="auto">
              <a:xfrm>
                <a:off x="1847" y="702"/>
                <a:ext cx="189" cy="175"/>
              </a:xfrm>
              <a:custGeom>
                <a:avLst/>
                <a:gdLst/>
                <a:ahLst/>
                <a:cxnLst>
                  <a:cxn ang="0">
                    <a:pos x="65" y="4205"/>
                  </a:cxn>
                  <a:cxn ang="0">
                    <a:pos x="130" y="4178"/>
                  </a:cxn>
                  <a:cxn ang="0">
                    <a:pos x="4525" y="140"/>
                  </a:cxn>
                  <a:cxn ang="0">
                    <a:pos x="4396" y="0"/>
                  </a:cxn>
                  <a:cxn ang="0">
                    <a:pos x="0" y="4038"/>
                  </a:cxn>
                  <a:cxn ang="0">
                    <a:pos x="65" y="4205"/>
                  </a:cxn>
                  <a:cxn ang="0">
                    <a:pos x="65" y="4205"/>
                  </a:cxn>
                  <a:cxn ang="0">
                    <a:pos x="102" y="4205"/>
                  </a:cxn>
                  <a:cxn ang="0">
                    <a:pos x="130" y="4178"/>
                  </a:cxn>
                  <a:cxn ang="0">
                    <a:pos x="65" y="4205"/>
                  </a:cxn>
                </a:cxnLst>
                <a:rect l="0" t="0" r="r" b="b"/>
                <a:pathLst>
                  <a:path w="4525" h="4205">
                    <a:moveTo>
                      <a:pt x="65" y="4205"/>
                    </a:moveTo>
                    <a:lnTo>
                      <a:pt x="130" y="4178"/>
                    </a:lnTo>
                    <a:lnTo>
                      <a:pt x="4525" y="140"/>
                    </a:lnTo>
                    <a:lnTo>
                      <a:pt x="4396" y="0"/>
                    </a:lnTo>
                    <a:lnTo>
                      <a:pt x="0" y="4038"/>
                    </a:lnTo>
                    <a:lnTo>
                      <a:pt x="65" y="4205"/>
                    </a:lnTo>
                    <a:lnTo>
                      <a:pt x="65" y="4205"/>
                    </a:lnTo>
                    <a:lnTo>
                      <a:pt x="102" y="4205"/>
                    </a:lnTo>
                    <a:lnTo>
                      <a:pt x="130" y="4178"/>
                    </a:lnTo>
                    <a:lnTo>
                      <a:pt x="65" y="4205"/>
                    </a:lnTo>
                    <a:close/>
                  </a:path>
                </a:pathLst>
              </a:custGeom>
              <a:solidFill>
                <a:srgbClr val="8DCB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Rectangle 2706"/>
              <p:cNvSpPr>
                <a:spLocks noChangeArrowheads="1"/>
              </p:cNvSpPr>
              <p:nvPr/>
            </p:nvSpPr>
            <p:spPr bwMode="auto">
              <a:xfrm>
                <a:off x="1760" y="869"/>
                <a:ext cx="90" cy="8"/>
              </a:xfrm>
              <a:prstGeom prst="rect">
                <a:avLst/>
              </a:prstGeom>
              <a:solidFill>
                <a:srgbClr val="8DCB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Freeform 2707"/>
              <p:cNvSpPr>
                <a:spLocks/>
              </p:cNvSpPr>
              <p:nvPr/>
            </p:nvSpPr>
            <p:spPr bwMode="auto">
              <a:xfrm>
                <a:off x="1373" y="755"/>
                <a:ext cx="477" cy="436"/>
              </a:xfrm>
              <a:custGeom>
                <a:avLst/>
                <a:gdLst/>
                <a:ahLst/>
                <a:cxnLst>
                  <a:cxn ang="0">
                    <a:pos x="3911" y="11"/>
                  </a:cxn>
                  <a:cxn ang="0">
                    <a:pos x="9297" y="2840"/>
                  </a:cxn>
                  <a:cxn ang="0">
                    <a:pos x="9291" y="2840"/>
                  </a:cxn>
                  <a:cxn ang="0">
                    <a:pos x="11445" y="2840"/>
                  </a:cxn>
                  <a:cxn ang="0">
                    <a:pos x="11445" y="7733"/>
                  </a:cxn>
                  <a:cxn ang="0">
                    <a:pos x="9291" y="7733"/>
                  </a:cxn>
                  <a:cxn ang="0">
                    <a:pos x="9297" y="7733"/>
                  </a:cxn>
                  <a:cxn ang="0">
                    <a:pos x="3911" y="10470"/>
                  </a:cxn>
                  <a:cxn ang="0">
                    <a:pos x="3905" y="10462"/>
                  </a:cxn>
                  <a:cxn ang="0">
                    <a:pos x="0" y="10462"/>
                  </a:cxn>
                  <a:cxn ang="0">
                    <a:pos x="0" y="0"/>
                  </a:cxn>
                  <a:cxn ang="0">
                    <a:pos x="3905" y="0"/>
                  </a:cxn>
                  <a:cxn ang="0">
                    <a:pos x="3911" y="11"/>
                  </a:cxn>
                </a:cxnLst>
                <a:rect l="0" t="0" r="r" b="b"/>
                <a:pathLst>
                  <a:path w="11445" h="10470">
                    <a:moveTo>
                      <a:pt x="3911" y="11"/>
                    </a:moveTo>
                    <a:lnTo>
                      <a:pt x="9297" y="2840"/>
                    </a:lnTo>
                    <a:lnTo>
                      <a:pt x="9291" y="2840"/>
                    </a:lnTo>
                    <a:lnTo>
                      <a:pt x="11445" y="2840"/>
                    </a:lnTo>
                    <a:lnTo>
                      <a:pt x="11445" y="7733"/>
                    </a:lnTo>
                    <a:lnTo>
                      <a:pt x="9291" y="7733"/>
                    </a:lnTo>
                    <a:lnTo>
                      <a:pt x="9297" y="7733"/>
                    </a:lnTo>
                    <a:lnTo>
                      <a:pt x="3911" y="10470"/>
                    </a:lnTo>
                    <a:lnTo>
                      <a:pt x="3905" y="10462"/>
                    </a:lnTo>
                    <a:lnTo>
                      <a:pt x="0" y="10462"/>
                    </a:lnTo>
                    <a:lnTo>
                      <a:pt x="0" y="0"/>
                    </a:lnTo>
                    <a:lnTo>
                      <a:pt x="3905" y="0"/>
                    </a:lnTo>
                    <a:lnTo>
                      <a:pt x="3911" y="11"/>
                    </a:lnTo>
                    <a:close/>
                  </a:path>
                </a:pathLst>
              </a:custGeom>
              <a:solidFill>
                <a:srgbClr val="008C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Freeform 2708"/>
              <p:cNvSpPr>
                <a:spLocks/>
              </p:cNvSpPr>
              <p:nvPr/>
            </p:nvSpPr>
            <p:spPr bwMode="auto">
              <a:xfrm>
                <a:off x="1534" y="752"/>
                <a:ext cx="242" cy="125"/>
              </a:xfrm>
              <a:custGeom>
                <a:avLst/>
                <a:gdLst/>
                <a:ahLst/>
                <a:cxnLst>
                  <a:cxn ang="0">
                    <a:pos x="5430" y="3010"/>
                  </a:cxn>
                  <a:cxn ang="0">
                    <a:pos x="5474" y="2829"/>
                  </a:cxn>
                  <a:cxn ang="0">
                    <a:pos x="88" y="0"/>
                  </a:cxn>
                  <a:cxn ang="0">
                    <a:pos x="0" y="170"/>
                  </a:cxn>
                  <a:cxn ang="0">
                    <a:pos x="5386" y="2999"/>
                  </a:cxn>
                  <a:cxn ang="0">
                    <a:pos x="5430" y="3010"/>
                  </a:cxn>
                  <a:cxn ang="0">
                    <a:pos x="5430" y="3010"/>
                  </a:cxn>
                  <a:cxn ang="0">
                    <a:pos x="5807" y="3010"/>
                  </a:cxn>
                  <a:cxn ang="0">
                    <a:pos x="5474" y="2829"/>
                  </a:cxn>
                  <a:cxn ang="0">
                    <a:pos x="5430" y="3010"/>
                  </a:cxn>
                </a:cxnLst>
                <a:rect l="0" t="0" r="r" b="b"/>
                <a:pathLst>
                  <a:path w="5807" h="3010">
                    <a:moveTo>
                      <a:pt x="5430" y="3010"/>
                    </a:moveTo>
                    <a:lnTo>
                      <a:pt x="5474" y="2829"/>
                    </a:lnTo>
                    <a:lnTo>
                      <a:pt x="88" y="0"/>
                    </a:lnTo>
                    <a:lnTo>
                      <a:pt x="0" y="170"/>
                    </a:lnTo>
                    <a:lnTo>
                      <a:pt x="5386" y="2999"/>
                    </a:lnTo>
                    <a:lnTo>
                      <a:pt x="5430" y="3010"/>
                    </a:lnTo>
                    <a:lnTo>
                      <a:pt x="5430" y="3010"/>
                    </a:lnTo>
                    <a:lnTo>
                      <a:pt x="5807" y="3010"/>
                    </a:lnTo>
                    <a:lnTo>
                      <a:pt x="5474" y="2829"/>
                    </a:lnTo>
                    <a:lnTo>
                      <a:pt x="5430" y="3010"/>
                    </a:lnTo>
                    <a:close/>
                  </a:path>
                </a:pathLst>
              </a:custGeom>
              <a:solidFill>
                <a:srgbClr val="8DCB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Freeform 2709"/>
              <p:cNvSpPr>
                <a:spLocks/>
              </p:cNvSpPr>
              <p:nvPr/>
            </p:nvSpPr>
            <p:spPr bwMode="auto">
              <a:xfrm>
                <a:off x="1760" y="869"/>
                <a:ext cx="1" cy="8"/>
              </a:xfrm>
              <a:custGeom>
                <a:avLst/>
                <a:gdLst/>
                <a:ahLst/>
                <a:cxnLst>
                  <a:cxn ang="0">
                    <a:pos x="0" y="193"/>
                  </a:cxn>
                  <a:cxn ang="0">
                    <a:pos x="0" y="193"/>
                  </a:cxn>
                  <a:cxn ang="0">
                    <a:pos x="6" y="19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93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0" y="193"/>
                  </a:cxn>
                </a:cxnLst>
                <a:rect l="0" t="0" r="r" b="b"/>
                <a:pathLst>
                  <a:path w="6" h="193">
                    <a:moveTo>
                      <a:pt x="0" y="193"/>
                    </a:moveTo>
                    <a:lnTo>
                      <a:pt x="0" y="193"/>
                    </a:lnTo>
                    <a:lnTo>
                      <a:pt x="6" y="19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93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8DCB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Freeform 2710"/>
              <p:cNvSpPr>
                <a:spLocks/>
              </p:cNvSpPr>
              <p:nvPr/>
            </p:nvSpPr>
            <p:spPr bwMode="auto">
              <a:xfrm>
                <a:off x="1760" y="869"/>
                <a:ext cx="94" cy="8"/>
              </a:xfrm>
              <a:custGeom>
                <a:avLst/>
                <a:gdLst/>
                <a:ahLst/>
                <a:cxnLst>
                  <a:cxn ang="0">
                    <a:pos x="2250" y="96"/>
                  </a:cxn>
                  <a:cxn ang="0">
                    <a:pos x="2154" y="0"/>
                  </a:cxn>
                  <a:cxn ang="0">
                    <a:pos x="0" y="0"/>
                  </a:cxn>
                  <a:cxn ang="0">
                    <a:pos x="0" y="193"/>
                  </a:cxn>
                  <a:cxn ang="0">
                    <a:pos x="2154" y="193"/>
                  </a:cxn>
                  <a:cxn ang="0">
                    <a:pos x="2250" y="96"/>
                  </a:cxn>
                  <a:cxn ang="0">
                    <a:pos x="2250" y="96"/>
                  </a:cxn>
                  <a:cxn ang="0">
                    <a:pos x="2250" y="0"/>
                  </a:cxn>
                  <a:cxn ang="0">
                    <a:pos x="2154" y="0"/>
                  </a:cxn>
                  <a:cxn ang="0">
                    <a:pos x="2250" y="96"/>
                  </a:cxn>
                </a:cxnLst>
                <a:rect l="0" t="0" r="r" b="b"/>
                <a:pathLst>
                  <a:path w="2250" h="193">
                    <a:moveTo>
                      <a:pt x="2250" y="96"/>
                    </a:moveTo>
                    <a:lnTo>
                      <a:pt x="2154" y="0"/>
                    </a:lnTo>
                    <a:lnTo>
                      <a:pt x="0" y="0"/>
                    </a:lnTo>
                    <a:lnTo>
                      <a:pt x="0" y="193"/>
                    </a:lnTo>
                    <a:lnTo>
                      <a:pt x="2154" y="193"/>
                    </a:lnTo>
                    <a:lnTo>
                      <a:pt x="2250" y="96"/>
                    </a:lnTo>
                    <a:lnTo>
                      <a:pt x="2250" y="96"/>
                    </a:lnTo>
                    <a:lnTo>
                      <a:pt x="2250" y="0"/>
                    </a:lnTo>
                    <a:lnTo>
                      <a:pt x="2154" y="0"/>
                    </a:lnTo>
                    <a:lnTo>
                      <a:pt x="2250" y="96"/>
                    </a:lnTo>
                    <a:close/>
                  </a:path>
                </a:pathLst>
              </a:custGeom>
              <a:solidFill>
                <a:srgbClr val="8DCB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Freeform 2711"/>
              <p:cNvSpPr>
                <a:spLocks/>
              </p:cNvSpPr>
              <p:nvPr/>
            </p:nvSpPr>
            <p:spPr bwMode="auto">
              <a:xfrm>
                <a:off x="1846" y="873"/>
                <a:ext cx="8" cy="208"/>
              </a:xfrm>
              <a:custGeom>
                <a:avLst/>
                <a:gdLst/>
                <a:ahLst/>
                <a:cxnLst>
                  <a:cxn ang="0">
                    <a:pos x="96" y="4989"/>
                  </a:cxn>
                  <a:cxn ang="0">
                    <a:pos x="192" y="4893"/>
                  </a:cxn>
                  <a:cxn ang="0">
                    <a:pos x="192" y="0"/>
                  </a:cxn>
                  <a:cxn ang="0">
                    <a:pos x="0" y="0"/>
                  </a:cxn>
                  <a:cxn ang="0">
                    <a:pos x="0" y="4893"/>
                  </a:cxn>
                  <a:cxn ang="0">
                    <a:pos x="96" y="4989"/>
                  </a:cxn>
                  <a:cxn ang="0">
                    <a:pos x="96" y="4989"/>
                  </a:cxn>
                  <a:cxn ang="0">
                    <a:pos x="192" y="4989"/>
                  </a:cxn>
                  <a:cxn ang="0">
                    <a:pos x="192" y="4893"/>
                  </a:cxn>
                  <a:cxn ang="0">
                    <a:pos x="96" y="4989"/>
                  </a:cxn>
                </a:cxnLst>
                <a:rect l="0" t="0" r="r" b="b"/>
                <a:pathLst>
                  <a:path w="192" h="4989">
                    <a:moveTo>
                      <a:pt x="96" y="4989"/>
                    </a:moveTo>
                    <a:lnTo>
                      <a:pt x="192" y="4893"/>
                    </a:lnTo>
                    <a:lnTo>
                      <a:pt x="192" y="0"/>
                    </a:lnTo>
                    <a:lnTo>
                      <a:pt x="0" y="0"/>
                    </a:lnTo>
                    <a:lnTo>
                      <a:pt x="0" y="4893"/>
                    </a:lnTo>
                    <a:lnTo>
                      <a:pt x="96" y="4989"/>
                    </a:lnTo>
                    <a:lnTo>
                      <a:pt x="96" y="4989"/>
                    </a:lnTo>
                    <a:lnTo>
                      <a:pt x="192" y="4989"/>
                    </a:lnTo>
                    <a:lnTo>
                      <a:pt x="192" y="4893"/>
                    </a:lnTo>
                    <a:lnTo>
                      <a:pt x="96" y="4989"/>
                    </a:lnTo>
                    <a:close/>
                  </a:path>
                </a:pathLst>
              </a:custGeom>
              <a:solidFill>
                <a:srgbClr val="8DCB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Freeform 2712"/>
              <p:cNvSpPr>
                <a:spLocks/>
              </p:cNvSpPr>
              <p:nvPr/>
            </p:nvSpPr>
            <p:spPr bwMode="auto">
              <a:xfrm>
                <a:off x="1760" y="1073"/>
                <a:ext cx="90" cy="8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0" y="192"/>
                  </a:cxn>
                  <a:cxn ang="0">
                    <a:pos x="2154" y="192"/>
                  </a:cxn>
                  <a:cxn ang="0">
                    <a:pos x="2154" y="0"/>
                  </a:cxn>
                  <a:cxn ang="0">
                    <a:pos x="0" y="0"/>
                  </a:cxn>
                  <a:cxn ang="0">
                    <a:pos x="0" y="192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0" y="192"/>
                  </a:cxn>
                </a:cxnLst>
                <a:rect l="0" t="0" r="r" b="b"/>
                <a:pathLst>
                  <a:path w="2154" h="192">
                    <a:moveTo>
                      <a:pt x="0" y="192"/>
                    </a:moveTo>
                    <a:lnTo>
                      <a:pt x="0" y="192"/>
                    </a:lnTo>
                    <a:lnTo>
                      <a:pt x="2154" y="192"/>
                    </a:lnTo>
                    <a:lnTo>
                      <a:pt x="2154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8DCB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Freeform 2713"/>
              <p:cNvSpPr>
                <a:spLocks/>
              </p:cNvSpPr>
              <p:nvPr/>
            </p:nvSpPr>
            <p:spPr bwMode="auto">
              <a:xfrm>
                <a:off x="1760" y="1073"/>
                <a:ext cx="17" cy="8"/>
              </a:xfrm>
              <a:custGeom>
                <a:avLst/>
                <a:gdLst/>
                <a:ahLst/>
                <a:cxnLst>
                  <a:cxn ang="0">
                    <a:pos x="49" y="18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92"/>
                  </a:cxn>
                  <a:cxn ang="0">
                    <a:pos x="6" y="192"/>
                  </a:cxn>
                  <a:cxn ang="0">
                    <a:pos x="49" y="181"/>
                  </a:cxn>
                  <a:cxn ang="0">
                    <a:pos x="49" y="181"/>
                  </a:cxn>
                  <a:cxn ang="0">
                    <a:pos x="400" y="0"/>
                  </a:cxn>
                  <a:cxn ang="0">
                    <a:pos x="6" y="0"/>
                  </a:cxn>
                  <a:cxn ang="0">
                    <a:pos x="49" y="181"/>
                  </a:cxn>
                </a:cxnLst>
                <a:rect l="0" t="0" r="r" b="b"/>
                <a:pathLst>
                  <a:path w="400" h="192">
                    <a:moveTo>
                      <a:pt x="49" y="181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6" y="192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00" y="0"/>
                    </a:lnTo>
                    <a:lnTo>
                      <a:pt x="6" y="0"/>
                    </a:lnTo>
                    <a:lnTo>
                      <a:pt x="49" y="181"/>
                    </a:lnTo>
                    <a:close/>
                  </a:path>
                </a:pathLst>
              </a:custGeom>
              <a:solidFill>
                <a:srgbClr val="8DCB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Freeform 2714"/>
              <p:cNvSpPr>
                <a:spLocks/>
              </p:cNvSpPr>
              <p:nvPr/>
            </p:nvSpPr>
            <p:spPr bwMode="auto">
              <a:xfrm>
                <a:off x="1533" y="1073"/>
                <a:ext cx="229" cy="123"/>
              </a:xfrm>
              <a:custGeom>
                <a:avLst/>
                <a:gdLst/>
                <a:ahLst/>
                <a:cxnLst>
                  <a:cxn ang="0">
                    <a:pos x="0" y="2878"/>
                  </a:cxn>
                  <a:cxn ang="0">
                    <a:pos x="121" y="2907"/>
                  </a:cxn>
                  <a:cxn ang="0">
                    <a:pos x="5507" y="170"/>
                  </a:cxn>
                  <a:cxn ang="0">
                    <a:pos x="5421" y="0"/>
                  </a:cxn>
                  <a:cxn ang="0">
                    <a:pos x="35" y="2736"/>
                  </a:cxn>
                  <a:cxn ang="0">
                    <a:pos x="0" y="2878"/>
                  </a:cxn>
                  <a:cxn ang="0">
                    <a:pos x="0" y="2878"/>
                  </a:cxn>
                  <a:cxn ang="0">
                    <a:pos x="48" y="2944"/>
                  </a:cxn>
                  <a:cxn ang="0">
                    <a:pos x="121" y="2907"/>
                  </a:cxn>
                  <a:cxn ang="0">
                    <a:pos x="0" y="2878"/>
                  </a:cxn>
                </a:cxnLst>
                <a:rect l="0" t="0" r="r" b="b"/>
                <a:pathLst>
                  <a:path w="5507" h="2944">
                    <a:moveTo>
                      <a:pt x="0" y="2878"/>
                    </a:moveTo>
                    <a:lnTo>
                      <a:pt x="121" y="2907"/>
                    </a:lnTo>
                    <a:lnTo>
                      <a:pt x="5507" y="170"/>
                    </a:lnTo>
                    <a:lnTo>
                      <a:pt x="5421" y="0"/>
                    </a:lnTo>
                    <a:lnTo>
                      <a:pt x="35" y="2736"/>
                    </a:lnTo>
                    <a:lnTo>
                      <a:pt x="0" y="2878"/>
                    </a:lnTo>
                    <a:lnTo>
                      <a:pt x="0" y="2878"/>
                    </a:lnTo>
                    <a:lnTo>
                      <a:pt x="48" y="2944"/>
                    </a:lnTo>
                    <a:lnTo>
                      <a:pt x="121" y="2907"/>
                    </a:lnTo>
                    <a:lnTo>
                      <a:pt x="0" y="2878"/>
                    </a:lnTo>
                    <a:close/>
                  </a:path>
                </a:pathLst>
              </a:custGeom>
              <a:solidFill>
                <a:srgbClr val="8DCB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Freeform 2715"/>
              <p:cNvSpPr>
                <a:spLocks/>
              </p:cNvSpPr>
              <p:nvPr/>
            </p:nvSpPr>
            <p:spPr bwMode="auto">
              <a:xfrm>
                <a:off x="1532" y="1187"/>
                <a:ext cx="7" cy="6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61"/>
                  </a:cxn>
                  <a:cxn ang="0">
                    <a:pos x="162" y="49"/>
                  </a:cxn>
                  <a:cxn ang="0">
                    <a:pos x="156" y="40"/>
                  </a:cxn>
                  <a:cxn ang="0">
                    <a:pos x="78" y="0"/>
                  </a:cxn>
                  <a:cxn ang="0">
                    <a:pos x="156" y="40"/>
                  </a:cxn>
                  <a:cxn ang="0">
                    <a:pos x="127" y="0"/>
                  </a:cxn>
                  <a:cxn ang="0">
                    <a:pos x="78" y="0"/>
                  </a:cxn>
                </a:cxnLst>
                <a:rect l="0" t="0" r="r" b="b"/>
                <a:pathLst>
                  <a:path w="162" h="161">
                    <a:moveTo>
                      <a:pt x="78" y="0"/>
                    </a:moveTo>
                    <a:lnTo>
                      <a:pt x="0" y="152"/>
                    </a:lnTo>
                    <a:lnTo>
                      <a:pt x="6" y="161"/>
                    </a:lnTo>
                    <a:lnTo>
                      <a:pt x="162" y="49"/>
                    </a:lnTo>
                    <a:lnTo>
                      <a:pt x="156" y="40"/>
                    </a:lnTo>
                    <a:lnTo>
                      <a:pt x="78" y="0"/>
                    </a:lnTo>
                    <a:lnTo>
                      <a:pt x="156" y="40"/>
                    </a:lnTo>
                    <a:lnTo>
                      <a:pt x="127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8DCB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Freeform 2716"/>
              <p:cNvSpPr>
                <a:spLocks/>
              </p:cNvSpPr>
              <p:nvPr/>
            </p:nvSpPr>
            <p:spPr bwMode="auto">
              <a:xfrm>
                <a:off x="1369" y="1187"/>
                <a:ext cx="167" cy="8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96" y="192"/>
                  </a:cxn>
                  <a:cxn ang="0">
                    <a:pos x="4001" y="192"/>
                  </a:cxn>
                  <a:cxn ang="0">
                    <a:pos x="4001" y="0"/>
                  </a:cxn>
                  <a:cxn ang="0">
                    <a:pos x="96" y="0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192"/>
                  </a:cxn>
                  <a:cxn ang="0">
                    <a:pos x="96" y="192"/>
                  </a:cxn>
                  <a:cxn ang="0">
                    <a:pos x="0" y="97"/>
                  </a:cxn>
                </a:cxnLst>
                <a:rect l="0" t="0" r="r" b="b"/>
                <a:pathLst>
                  <a:path w="4001" h="192">
                    <a:moveTo>
                      <a:pt x="0" y="97"/>
                    </a:moveTo>
                    <a:lnTo>
                      <a:pt x="96" y="192"/>
                    </a:lnTo>
                    <a:lnTo>
                      <a:pt x="4001" y="192"/>
                    </a:lnTo>
                    <a:lnTo>
                      <a:pt x="4001" y="0"/>
                    </a:lnTo>
                    <a:lnTo>
                      <a:pt x="96" y="0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192"/>
                    </a:lnTo>
                    <a:lnTo>
                      <a:pt x="96" y="192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8DCB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Freeform 2717"/>
              <p:cNvSpPr>
                <a:spLocks/>
              </p:cNvSpPr>
              <p:nvPr/>
            </p:nvSpPr>
            <p:spPr bwMode="auto">
              <a:xfrm>
                <a:off x="1369" y="751"/>
                <a:ext cx="8" cy="440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95"/>
                  </a:cxn>
                  <a:cxn ang="0">
                    <a:pos x="0" y="10557"/>
                  </a:cxn>
                  <a:cxn ang="0">
                    <a:pos x="191" y="10557"/>
                  </a:cxn>
                  <a:cxn ang="0">
                    <a:pos x="191" y="95"/>
                  </a:cxn>
                  <a:cxn ang="0">
                    <a:pos x="96" y="0"/>
                  </a:cxn>
                  <a:cxn ang="0">
                    <a:pos x="96" y="0"/>
                  </a:cxn>
                  <a:cxn ang="0">
                    <a:pos x="0" y="0"/>
                  </a:cxn>
                  <a:cxn ang="0">
                    <a:pos x="0" y="95"/>
                  </a:cxn>
                  <a:cxn ang="0">
                    <a:pos x="96" y="0"/>
                  </a:cxn>
                </a:cxnLst>
                <a:rect l="0" t="0" r="r" b="b"/>
                <a:pathLst>
                  <a:path w="191" h="10557">
                    <a:moveTo>
                      <a:pt x="96" y="0"/>
                    </a:moveTo>
                    <a:lnTo>
                      <a:pt x="0" y="95"/>
                    </a:lnTo>
                    <a:lnTo>
                      <a:pt x="0" y="10557"/>
                    </a:lnTo>
                    <a:lnTo>
                      <a:pt x="191" y="10557"/>
                    </a:lnTo>
                    <a:lnTo>
                      <a:pt x="191" y="95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8DCB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Freeform 2718"/>
              <p:cNvSpPr>
                <a:spLocks/>
              </p:cNvSpPr>
              <p:nvPr/>
            </p:nvSpPr>
            <p:spPr bwMode="auto">
              <a:xfrm>
                <a:off x="1373" y="751"/>
                <a:ext cx="166" cy="8"/>
              </a:xfrm>
              <a:custGeom>
                <a:avLst/>
                <a:gdLst/>
                <a:ahLst/>
                <a:cxnLst>
                  <a:cxn ang="0">
                    <a:pos x="3989" y="50"/>
                  </a:cxn>
                  <a:cxn ang="0">
                    <a:pos x="3905" y="0"/>
                  </a:cxn>
                  <a:cxn ang="0">
                    <a:pos x="0" y="0"/>
                  </a:cxn>
                  <a:cxn ang="0">
                    <a:pos x="0" y="192"/>
                  </a:cxn>
                  <a:cxn ang="0">
                    <a:pos x="3905" y="192"/>
                  </a:cxn>
                  <a:cxn ang="0">
                    <a:pos x="3989" y="50"/>
                  </a:cxn>
                  <a:cxn ang="0">
                    <a:pos x="3989" y="50"/>
                  </a:cxn>
                  <a:cxn ang="0">
                    <a:pos x="3962" y="0"/>
                  </a:cxn>
                  <a:cxn ang="0">
                    <a:pos x="3905" y="0"/>
                  </a:cxn>
                  <a:cxn ang="0">
                    <a:pos x="3989" y="50"/>
                  </a:cxn>
                </a:cxnLst>
                <a:rect l="0" t="0" r="r" b="b"/>
                <a:pathLst>
                  <a:path w="3989" h="192">
                    <a:moveTo>
                      <a:pt x="3989" y="50"/>
                    </a:moveTo>
                    <a:lnTo>
                      <a:pt x="3905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3905" y="192"/>
                    </a:lnTo>
                    <a:lnTo>
                      <a:pt x="3989" y="50"/>
                    </a:lnTo>
                    <a:lnTo>
                      <a:pt x="3989" y="50"/>
                    </a:lnTo>
                    <a:lnTo>
                      <a:pt x="3962" y="0"/>
                    </a:lnTo>
                    <a:lnTo>
                      <a:pt x="3905" y="0"/>
                    </a:lnTo>
                    <a:lnTo>
                      <a:pt x="3989" y="50"/>
                    </a:lnTo>
                    <a:close/>
                  </a:path>
                </a:pathLst>
              </a:custGeom>
              <a:solidFill>
                <a:srgbClr val="8DCB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Freeform 2719"/>
              <p:cNvSpPr>
                <a:spLocks/>
              </p:cNvSpPr>
              <p:nvPr/>
            </p:nvSpPr>
            <p:spPr bwMode="auto">
              <a:xfrm>
                <a:off x="1532" y="753"/>
                <a:ext cx="7" cy="6"/>
              </a:xfrm>
              <a:custGeom>
                <a:avLst/>
                <a:gdLst/>
                <a:ahLst/>
                <a:cxnLst>
                  <a:cxn ang="0">
                    <a:pos x="47" y="142"/>
                  </a:cxn>
                  <a:cxn ang="0">
                    <a:pos x="175" y="11"/>
                  </a:cxn>
                  <a:cxn ang="0">
                    <a:pos x="169" y="0"/>
                  </a:cxn>
                  <a:cxn ang="0">
                    <a:pos x="0" y="91"/>
                  </a:cxn>
                  <a:cxn ang="0">
                    <a:pos x="6" y="102"/>
                  </a:cxn>
                  <a:cxn ang="0">
                    <a:pos x="47" y="142"/>
                  </a:cxn>
                  <a:cxn ang="0">
                    <a:pos x="6" y="102"/>
                  </a:cxn>
                  <a:cxn ang="0">
                    <a:pos x="21" y="129"/>
                  </a:cxn>
                  <a:cxn ang="0">
                    <a:pos x="47" y="142"/>
                  </a:cxn>
                </a:cxnLst>
                <a:rect l="0" t="0" r="r" b="b"/>
                <a:pathLst>
                  <a:path w="175" h="142">
                    <a:moveTo>
                      <a:pt x="47" y="142"/>
                    </a:moveTo>
                    <a:lnTo>
                      <a:pt x="175" y="11"/>
                    </a:lnTo>
                    <a:lnTo>
                      <a:pt x="169" y="0"/>
                    </a:lnTo>
                    <a:lnTo>
                      <a:pt x="0" y="91"/>
                    </a:lnTo>
                    <a:lnTo>
                      <a:pt x="6" y="102"/>
                    </a:lnTo>
                    <a:lnTo>
                      <a:pt x="47" y="142"/>
                    </a:lnTo>
                    <a:lnTo>
                      <a:pt x="6" y="102"/>
                    </a:lnTo>
                    <a:lnTo>
                      <a:pt x="21" y="129"/>
                    </a:lnTo>
                    <a:lnTo>
                      <a:pt x="47" y="142"/>
                    </a:lnTo>
                    <a:close/>
                  </a:path>
                </a:pathLst>
              </a:custGeom>
              <a:solidFill>
                <a:srgbClr val="8DCB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" name="Freeform 2720"/>
              <p:cNvSpPr>
                <a:spLocks/>
              </p:cNvSpPr>
              <p:nvPr/>
            </p:nvSpPr>
            <p:spPr bwMode="auto">
              <a:xfrm>
                <a:off x="1758" y="731"/>
                <a:ext cx="72" cy="50"/>
              </a:xfrm>
              <a:custGeom>
                <a:avLst/>
                <a:gdLst/>
                <a:ahLst/>
                <a:cxnLst>
                  <a:cxn ang="0">
                    <a:pos x="182" y="1192"/>
                  </a:cxn>
                  <a:cxn ang="0">
                    <a:pos x="1735" y="0"/>
                  </a:cxn>
                  <a:cxn ang="0">
                    <a:pos x="0" y="38"/>
                  </a:cxn>
                  <a:cxn ang="0">
                    <a:pos x="182" y="1192"/>
                  </a:cxn>
                </a:cxnLst>
                <a:rect l="0" t="0" r="r" b="b"/>
                <a:pathLst>
                  <a:path w="1735" h="1192">
                    <a:moveTo>
                      <a:pt x="182" y="1192"/>
                    </a:moveTo>
                    <a:lnTo>
                      <a:pt x="1735" y="0"/>
                    </a:lnTo>
                    <a:lnTo>
                      <a:pt x="0" y="38"/>
                    </a:lnTo>
                    <a:lnTo>
                      <a:pt x="182" y="119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Freeform 2721"/>
              <p:cNvSpPr>
                <a:spLocks/>
              </p:cNvSpPr>
              <p:nvPr/>
            </p:nvSpPr>
            <p:spPr bwMode="auto">
              <a:xfrm>
                <a:off x="1661" y="668"/>
                <a:ext cx="75" cy="50"/>
              </a:xfrm>
              <a:custGeom>
                <a:avLst/>
                <a:gdLst/>
                <a:ahLst/>
                <a:cxnLst>
                  <a:cxn ang="0">
                    <a:pos x="0" y="1191"/>
                  </a:cxn>
                  <a:cxn ang="0">
                    <a:pos x="1553" y="0"/>
                  </a:cxn>
                  <a:cxn ang="0">
                    <a:pos x="1805" y="1172"/>
                  </a:cxn>
                  <a:cxn ang="0">
                    <a:pos x="0" y="1191"/>
                  </a:cxn>
                </a:cxnLst>
                <a:rect l="0" t="0" r="r" b="b"/>
                <a:pathLst>
                  <a:path w="1805" h="1191">
                    <a:moveTo>
                      <a:pt x="0" y="1191"/>
                    </a:moveTo>
                    <a:lnTo>
                      <a:pt x="1553" y="0"/>
                    </a:lnTo>
                    <a:lnTo>
                      <a:pt x="1805" y="1172"/>
                    </a:lnTo>
                    <a:lnTo>
                      <a:pt x="0" y="119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" name="Freeform 2722"/>
              <p:cNvSpPr>
                <a:spLocks/>
              </p:cNvSpPr>
              <p:nvPr/>
            </p:nvSpPr>
            <p:spPr bwMode="auto">
              <a:xfrm>
                <a:off x="1668" y="739"/>
                <a:ext cx="71" cy="49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724" y="887"/>
                  </a:cxn>
                  <a:cxn ang="0">
                    <a:pos x="0" y="1180"/>
                  </a:cxn>
                  <a:cxn ang="0">
                    <a:pos x="81" y="0"/>
                  </a:cxn>
                </a:cxnLst>
                <a:rect l="0" t="0" r="r" b="b"/>
                <a:pathLst>
                  <a:path w="1724" h="1180">
                    <a:moveTo>
                      <a:pt x="81" y="0"/>
                    </a:moveTo>
                    <a:lnTo>
                      <a:pt x="1724" y="887"/>
                    </a:lnTo>
                    <a:lnTo>
                      <a:pt x="0" y="118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Freeform 2723"/>
              <p:cNvSpPr>
                <a:spLocks/>
              </p:cNvSpPr>
              <p:nvPr/>
            </p:nvSpPr>
            <p:spPr bwMode="auto">
              <a:xfrm>
                <a:off x="1762" y="662"/>
                <a:ext cx="68" cy="42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1642" y="1009"/>
                  </a:cxn>
                  <a:cxn ang="0">
                    <a:pos x="1527" y="0"/>
                  </a:cxn>
                  <a:cxn ang="0">
                    <a:pos x="0" y="122"/>
                  </a:cxn>
                </a:cxnLst>
                <a:rect l="0" t="0" r="r" b="b"/>
                <a:pathLst>
                  <a:path w="1642" h="1009">
                    <a:moveTo>
                      <a:pt x="0" y="122"/>
                    </a:moveTo>
                    <a:lnTo>
                      <a:pt x="1642" y="1009"/>
                    </a:lnTo>
                    <a:lnTo>
                      <a:pt x="1527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Freeform 2724"/>
              <p:cNvSpPr>
                <a:spLocks/>
              </p:cNvSpPr>
              <p:nvPr/>
            </p:nvSpPr>
            <p:spPr bwMode="auto">
              <a:xfrm>
                <a:off x="1695" y="728"/>
                <a:ext cx="45" cy="33"/>
              </a:xfrm>
              <a:custGeom>
                <a:avLst/>
                <a:gdLst/>
                <a:ahLst/>
                <a:cxnLst>
                  <a:cxn ang="0">
                    <a:pos x="0" y="575"/>
                  </a:cxn>
                  <a:cxn ang="0">
                    <a:pos x="735" y="0"/>
                  </a:cxn>
                  <a:cxn ang="0">
                    <a:pos x="1087" y="255"/>
                  </a:cxn>
                  <a:cxn ang="0">
                    <a:pos x="383" y="799"/>
                  </a:cxn>
                  <a:cxn ang="0">
                    <a:pos x="0" y="575"/>
                  </a:cxn>
                </a:cxnLst>
                <a:rect l="0" t="0" r="r" b="b"/>
                <a:pathLst>
                  <a:path w="1087" h="799">
                    <a:moveTo>
                      <a:pt x="0" y="575"/>
                    </a:moveTo>
                    <a:lnTo>
                      <a:pt x="735" y="0"/>
                    </a:lnTo>
                    <a:lnTo>
                      <a:pt x="1087" y="255"/>
                    </a:lnTo>
                    <a:lnTo>
                      <a:pt x="383" y="799"/>
                    </a:lnTo>
                    <a:lnTo>
                      <a:pt x="0" y="57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Freeform 2725"/>
              <p:cNvSpPr>
                <a:spLocks/>
              </p:cNvSpPr>
              <p:nvPr/>
            </p:nvSpPr>
            <p:spPr bwMode="auto">
              <a:xfrm>
                <a:off x="1751" y="675"/>
                <a:ext cx="61" cy="42"/>
              </a:xfrm>
              <a:custGeom>
                <a:avLst/>
                <a:gdLst/>
                <a:ahLst/>
                <a:cxnLst>
                  <a:cxn ang="0">
                    <a:pos x="0" y="767"/>
                  </a:cxn>
                  <a:cxn ang="0">
                    <a:pos x="1120" y="0"/>
                  </a:cxn>
                  <a:cxn ang="0">
                    <a:pos x="1471" y="256"/>
                  </a:cxn>
                  <a:cxn ang="0">
                    <a:pos x="384" y="991"/>
                  </a:cxn>
                  <a:cxn ang="0">
                    <a:pos x="0" y="767"/>
                  </a:cxn>
                </a:cxnLst>
                <a:rect l="0" t="0" r="r" b="b"/>
                <a:pathLst>
                  <a:path w="1471" h="991">
                    <a:moveTo>
                      <a:pt x="0" y="767"/>
                    </a:moveTo>
                    <a:lnTo>
                      <a:pt x="1120" y="0"/>
                    </a:lnTo>
                    <a:lnTo>
                      <a:pt x="1471" y="256"/>
                    </a:lnTo>
                    <a:lnTo>
                      <a:pt x="384" y="991"/>
                    </a:lnTo>
                    <a:lnTo>
                      <a:pt x="0" y="76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Freeform 2726"/>
              <p:cNvSpPr>
                <a:spLocks/>
              </p:cNvSpPr>
              <p:nvPr/>
            </p:nvSpPr>
            <p:spPr bwMode="auto">
              <a:xfrm>
                <a:off x="1650" y="666"/>
                <a:ext cx="61" cy="33"/>
              </a:xfrm>
              <a:custGeom>
                <a:avLst/>
                <a:gdLst/>
                <a:ahLst/>
                <a:cxnLst>
                  <a:cxn ang="0">
                    <a:pos x="1471" y="576"/>
                  </a:cxn>
                  <a:cxn ang="0">
                    <a:pos x="353" y="0"/>
                  </a:cxn>
                  <a:cxn ang="0">
                    <a:pos x="0" y="256"/>
                  </a:cxn>
                  <a:cxn ang="0">
                    <a:pos x="1088" y="801"/>
                  </a:cxn>
                  <a:cxn ang="0">
                    <a:pos x="1471" y="576"/>
                  </a:cxn>
                </a:cxnLst>
                <a:rect l="0" t="0" r="r" b="b"/>
                <a:pathLst>
                  <a:path w="1471" h="801">
                    <a:moveTo>
                      <a:pt x="1471" y="576"/>
                    </a:moveTo>
                    <a:lnTo>
                      <a:pt x="353" y="0"/>
                    </a:lnTo>
                    <a:lnTo>
                      <a:pt x="0" y="256"/>
                    </a:lnTo>
                    <a:lnTo>
                      <a:pt x="1088" y="801"/>
                    </a:lnTo>
                    <a:lnTo>
                      <a:pt x="1471" y="5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Freeform 2727"/>
              <p:cNvSpPr>
                <a:spLocks/>
              </p:cNvSpPr>
              <p:nvPr/>
            </p:nvSpPr>
            <p:spPr bwMode="auto">
              <a:xfrm>
                <a:off x="1784" y="743"/>
                <a:ext cx="62" cy="34"/>
              </a:xfrm>
              <a:custGeom>
                <a:avLst/>
                <a:gdLst/>
                <a:ahLst/>
                <a:cxnLst>
                  <a:cxn ang="0">
                    <a:pos x="1470" y="575"/>
                  </a:cxn>
                  <a:cxn ang="0">
                    <a:pos x="352" y="0"/>
                  </a:cxn>
                  <a:cxn ang="0">
                    <a:pos x="0" y="255"/>
                  </a:cxn>
                  <a:cxn ang="0">
                    <a:pos x="1087" y="799"/>
                  </a:cxn>
                  <a:cxn ang="0">
                    <a:pos x="1470" y="575"/>
                  </a:cxn>
                </a:cxnLst>
                <a:rect l="0" t="0" r="r" b="b"/>
                <a:pathLst>
                  <a:path w="1470" h="799">
                    <a:moveTo>
                      <a:pt x="1470" y="575"/>
                    </a:moveTo>
                    <a:lnTo>
                      <a:pt x="352" y="0"/>
                    </a:lnTo>
                    <a:lnTo>
                      <a:pt x="0" y="255"/>
                    </a:lnTo>
                    <a:lnTo>
                      <a:pt x="1087" y="799"/>
                    </a:lnTo>
                    <a:lnTo>
                      <a:pt x="1470" y="57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Freeform 2728"/>
              <p:cNvSpPr>
                <a:spLocks/>
              </p:cNvSpPr>
              <p:nvPr/>
            </p:nvSpPr>
            <p:spPr bwMode="auto">
              <a:xfrm>
                <a:off x="1755" y="728"/>
                <a:ext cx="72" cy="50"/>
              </a:xfrm>
              <a:custGeom>
                <a:avLst/>
                <a:gdLst/>
                <a:ahLst/>
                <a:cxnLst>
                  <a:cxn ang="0">
                    <a:pos x="183" y="1191"/>
                  </a:cxn>
                  <a:cxn ang="0">
                    <a:pos x="1735" y="0"/>
                  </a:cxn>
                  <a:cxn ang="0">
                    <a:pos x="0" y="37"/>
                  </a:cxn>
                  <a:cxn ang="0">
                    <a:pos x="183" y="1191"/>
                  </a:cxn>
                </a:cxnLst>
                <a:rect l="0" t="0" r="r" b="b"/>
                <a:pathLst>
                  <a:path w="1735" h="1191">
                    <a:moveTo>
                      <a:pt x="183" y="1191"/>
                    </a:moveTo>
                    <a:lnTo>
                      <a:pt x="1735" y="0"/>
                    </a:lnTo>
                    <a:lnTo>
                      <a:pt x="0" y="37"/>
                    </a:lnTo>
                    <a:lnTo>
                      <a:pt x="183" y="119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Freeform 2729"/>
              <p:cNvSpPr>
                <a:spLocks/>
              </p:cNvSpPr>
              <p:nvPr/>
            </p:nvSpPr>
            <p:spPr bwMode="auto">
              <a:xfrm>
                <a:off x="1658" y="665"/>
                <a:ext cx="75" cy="50"/>
              </a:xfrm>
              <a:custGeom>
                <a:avLst/>
                <a:gdLst/>
                <a:ahLst/>
                <a:cxnLst>
                  <a:cxn ang="0">
                    <a:pos x="0" y="1192"/>
                  </a:cxn>
                  <a:cxn ang="0">
                    <a:pos x="1552" y="0"/>
                  </a:cxn>
                  <a:cxn ang="0">
                    <a:pos x="1804" y="1172"/>
                  </a:cxn>
                  <a:cxn ang="0">
                    <a:pos x="0" y="1192"/>
                  </a:cxn>
                </a:cxnLst>
                <a:rect l="0" t="0" r="r" b="b"/>
                <a:pathLst>
                  <a:path w="1804" h="1192">
                    <a:moveTo>
                      <a:pt x="0" y="1192"/>
                    </a:moveTo>
                    <a:lnTo>
                      <a:pt x="1552" y="0"/>
                    </a:lnTo>
                    <a:lnTo>
                      <a:pt x="1804" y="1172"/>
                    </a:lnTo>
                    <a:lnTo>
                      <a:pt x="0" y="11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Freeform 2730"/>
              <p:cNvSpPr>
                <a:spLocks/>
              </p:cNvSpPr>
              <p:nvPr/>
            </p:nvSpPr>
            <p:spPr bwMode="auto">
              <a:xfrm>
                <a:off x="1664" y="736"/>
                <a:ext cx="72" cy="49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724" y="886"/>
                  </a:cxn>
                  <a:cxn ang="0">
                    <a:pos x="0" y="1178"/>
                  </a:cxn>
                  <a:cxn ang="0">
                    <a:pos x="81" y="0"/>
                  </a:cxn>
                </a:cxnLst>
                <a:rect l="0" t="0" r="r" b="b"/>
                <a:pathLst>
                  <a:path w="1724" h="1178">
                    <a:moveTo>
                      <a:pt x="81" y="0"/>
                    </a:moveTo>
                    <a:lnTo>
                      <a:pt x="1724" y="886"/>
                    </a:lnTo>
                    <a:lnTo>
                      <a:pt x="0" y="117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Freeform 2731"/>
              <p:cNvSpPr>
                <a:spLocks/>
              </p:cNvSpPr>
              <p:nvPr/>
            </p:nvSpPr>
            <p:spPr bwMode="auto">
              <a:xfrm>
                <a:off x="1758" y="659"/>
                <a:ext cx="69" cy="42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641" y="1008"/>
                  </a:cxn>
                  <a:cxn ang="0">
                    <a:pos x="1527" y="0"/>
                  </a:cxn>
                  <a:cxn ang="0">
                    <a:pos x="0" y="121"/>
                  </a:cxn>
                </a:cxnLst>
                <a:rect l="0" t="0" r="r" b="b"/>
                <a:pathLst>
                  <a:path w="1641" h="1008">
                    <a:moveTo>
                      <a:pt x="0" y="121"/>
                    </a:moveTo>
                    <a:lnTo>
                      <a:pt x="1641" y="1008"/>
                    </a:lnTo>
                    <a:lnTo>
                      <a:pt x="1527" y="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Freeform 2732"/>
              <p:cNvSpPr>
                <a:spLocks/>
              </p:cNvSpPr>
              <p:nvPr/>
            </p:nvSpPr>
            <p:spPr bwMode="auto">
              <a:xfrm>
                <a:off x="1692" y="725"/>
                <a:ext cx="45" cy="33"/>
              </a:xfrm>
              <a:custGeom>
                <a:avLst/>
                <a:gdLst/>
                <a:ahLst/>
                <a:cxnLst>
                  <a:cxn ang="0">
                    <a:pos x="0" y="576"/>
                  </a:cxn>
                  <a:cxn ang="0">
                    <a:pos x="736" y="0"/>
                  </a:cxn>
                  <a:cxn ang="0">
                    <a:pos x="1088" y="256"/>
                  </a:cxn>
                  <a:cxn ang="0">
                    <a:pos x="384" y="801"/>
                  </a:cxn>
                  <a:cxn ang="0">
                    <a:pos x="0" y="576"/>
                  </a:cxn>
                </a:cxnLst>
                <a:rect l="0" t="0" r="r" b="b"/>
                <a:pathLst>
                  <a:path w="1088" h="801">
                    <a:moveTo>
                      <a:pt x="0" y="576"/>
                    </a:moveTo>
                    <a:lnTo>
                      <a:pt x="736" y="0"/>
                    </a:lnTo>
                    <a:lnTo>
                      <a:pt x="1088" y="256"/>
                    </a:lnTo>
                    <a:lnTo>
                      <a:pt x="384" y="801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Freeform 2733"/>
              <p:cNvSpPr>
                <a:spLocks/>
              </p:cNvSpPr>
              <p:nvPr/>
            </p:nvSpPr>
            <p:spPr bwMode="auto">
              <a:xfrm>
                <a:off x="1748" y="672"/>
                <a:ext cx="61" cy="42"/>
              </a:xfrm>
              <a:custGeom>
                <a:avLst/>
                <a:gdLst/>
                <a:ahLst/>
                <a:cxnLst>
                  <a:cxn ang="0">
                    <a:pos x="0" y="768"/>
                  </a:cxn>
                  <a:cxn ang="0">
                    <a:pos x="1118" y="0"/>
                  </a:cxn>
                  <a:cxn ang="0">
                    <a:pos x="1471" y="256"/>
                  </a:cxn>
                  <a:cxn ang="0">
                    <a:pos x="384" y="992"/>
                  </a:cxn>
                  <a:cxn ang="0">
                    <a:pos x="0" y="768"/>
                  </a:cxn>
                </a:cxnLst>
                <a:rect l="0" t="0" r="r" b="b"/>
                <a:pathLst>
                  <a:path w="1471" h="992">
                    <a:moveTo>
                      <a:pt x="0" y="768"/>
                    </a:moveTo>
                    <a:lnTo>
                      <a:pt x="1118" y="0"/>
                    </a:lnTo>
                    <a:lnTo>
                      <a:pt x="1471" y="256"/>
                    </a:lnTo>
                    <a:lnTo>
                      <a:pt x="384" y="992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Freeform 2734"/>
              <p:cNvSpPr>
                <a:spLocks/>
              </p:cNvSpPr>
              <p:nvPr/>
            </p:nvSpPr>
            <p:spPr bwMode="auto">
              <a:xfrm>
                <a:off x="1646" y="663"/>
                <a:ext cx="62" cy="33"/>
              </a:xfrm>
              <a:custGeom>
                <a:avLst/>
                <a:gdLst/>
                <a:ahLst/>
                <a:cxnLst>
                  <a:cxn ang="0">
                    <a:pos x="1471" y="576"/>
                  </a:cxn>
                  <a:cxn ang="0">
                    <a:pos x="352" y="0"/>
                  </a:cxn>
                  <a:cxn ang="0">
                    <a:pos x="0" y="256"/>
                  </a:cxn>
                  <a:cxn ang="0">
                    <a:pos x="1087" y="799"/>
                  </a:cxn>
                  <a:cxn ang="0">
                    <a:pos x="1471" y="576"/>
                  </a:cxn>
                </a:cxnLst>
                <a:rect l="0" t="0" r="r" b="b"/>
                <a:pathLst>
                  <a:path w="1471" h="799">
                    <a:moveTo>
                      <a:pt x="1471" y="576"/>
                    </a:moveTo>
                    <a:lnTo>
                      <a:pt x="352" y="0"/>
                    </a:lnTo>
                    <a:lnTo>
                      <a:pt x="0" y="256"/>
                    </a:lnTo>
                    <a:lnTo>
                      <a:pt x="1087" y="799"/>
                    </a:lnTo>
                    <a:lnTo>
                      <a:pt x="1471" y="5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Freeform 2735"/>
              <p:cNvSpPr>
                <a:spLocks/>
              </p:cNvSpPr>
              <p:nvPr/>
            </p:nvSpPr>
            <p:spPr bwMode="auto">
              <a:xfrm>
                <a:off x="1781" y="740"/>
                <a:ext cx="61" cy="34"/>
              </a:xfrm>
              <a:custGeom>
                <a:avLst/>
                <a:gdLst/>
                <a:ahLst/>
                <a:cxnLst>
                  <a:cxn ang="0">
                    <a:pos x="1471" y="576"/>
                  </a:cxn>
                  <a:cxn ang="0">
                    <a:pos x="352" y="0"/>
                  </a:cxn>
                  <a:cxn ang="0">
                    <a:pos x="0" y="256"/>
                  </a:cxn>
                  <a:cxn ang="0">
                    <a:pos x="1087" y="801"/>
                  </a:cxn>
                  <a:cxn ang="0">
                    <a:pos x="1471" y="576"/>
                  </a:cxn>
                </a:cxnLst>
                <a:rect l="0" t="0" r="r" b="b"/>
                <a:pathLst>
                  <a:path w="1471" h="801">
                    <a:moveTo>
                      <a:pt x="1471" y="576"/>
                    </a:moveTo>
                    <a:lnTo>
                      <a:pt x="352" y="0"/>
                    </a:lnTo>
                    <a:lnTo>
                      <a:pt x="0" y="256"/>
                    </a:lnTo>
                    <a:lnTo>
                      <a:pt x="1087" y="801"/>
                    </a:lnTo>
                    <a:lnTo>
                      <a:pt x="1471" y="5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Freeform 2736"/>
              <p:cNvSpPr>
                <a:spLocks/>
              </p:cNvSpPr>
              <p:nvPr/>
            </p:nvSpPr>
            <p:spPr bwMode="auto">
              <a:xfrm>
                <a:off x="1658" y="844"/>
                <a:ext cx="41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11"/>
                  </a:cxn>
                  <a:cxn ang="0">
                    <a:pos x="970" y="837"/>
                  </a:cxn>
                  <a:cxn ang="0">
                    <a:pos x="0" y="0"/>
                  </a:cxn>
                </a:cxnLst>
                <a:rect l="0" t="0" r="r" b="b"/>
                <a:pathLst>
                  <a:path w="970" h="1611">
                    <a:moveTo>
                      <a:pt x="0" y="0"/>
                    </a:moveTo>
                    <a:lnTo>
                      <a:pt x="0" y="1611"/>
                    </a:lnTo>
                    <a:lnTo>
                      <a:pt x="970" y="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Freeform 2737"/>
              <p:cNvSpPr>
                <a:spLocks/>
              </p:cNvSpPr>
              <p:nvPr/>
            </p:nvSpPr>
            <p:spPr bwMode="auto">
              <a:xfrm>
                <a:off x="1658" y="1025"/>
                <a:ext cx="41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10"/>
                  </a:cxn>
                  <a:cxn ang="0">
                    <a:pos x="970" y="836"/>
                  </a:cxn>
                  <a:cxn ang="0">
                    <a:pos x="0" y="0"/>
                  </a:cxn>
                </a:cxnLst>
                <a:rect l="0" t="0" r="r" b="b"/>
                <a:pathLst>
                  <a:path w="970" h="1610">
                    <a:moveTo>
                      <a:pt x="0" y="0"/>
                    </a:moveTo>
                    <a:lnTo>
                      <a:pt x="0" y="1610"/>
                    </a:lnTo>
                    <a:lnTo>
                      <a:pt x="970" y="8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Freeform 2738"/>
              <p:cNvSpPr>
                <a:spLocks/>
              </p:cNvSpPr>
              <p:nvPr/>
            </p:nvSpPr>
            <p:spPr bwMode="auto">
              <a:xfrm>
                <a:off x="1423" y="845"/>
                <a:ext cx="40" cy="67"/>
              </a:xfrm>
              <a:custGeom>
                <a:avLst/>
                <a:gdLst/>
                <a:ahLst/>
                <a:cxnLst>
                  <a:cxn ang="0">
                    <a:pos x="970" y="1612"/>
                  </a:cxn>
                  <a:cxn ang="0">
                    <a:pos x="970" y="0"/>
                  </a:cxn>
                  <a:cxn ang="0">
                    <a:pos x="0" y="775"/>
                  </a:cxn>
                  <a:cxn ang="0">
                    <a:pos x="970" y="1612"/>
                  </a:cxn>
                </a:cxnLst>
                <a:rect l="0" t="0" r="r" b="b"/>
                <a:pathLst>
                  <a:path w="970" h="1612">
                    <a:moveTo>
                      <a:pt x="970" y="1612"/>
                    </a:moveTo>
                    <a:lnTo>
                      <a:pt x="970" y="0"/>
                    </a:lnTo>
                    <a:lnTo>
                      <a:pt x="0" y="775"/>
                    </a:lnTo>
                    <a:lnTo>
                      <a:pt x="970" y="16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" name="Freeform 2739"/>
              <p:cNvSpPr>
                <a:spLocks/>
              </p:cNvSpPr>
              <p:nvPr/>
            </p:nvSpPr>
            <p:spPr bwMode="auto">
              <a:xfrm>
                <a:off x="1423" y="1027"/>
                <a:ext cx="40" cy="68"/>
              </a:xfrm>
              <a:custGeom>
                <a:avLst/>
                <a:gdLst/>
                <a:ahLst/>
                <a:cxnLst>
                  <a:cxn ang="0">
                    <a:pos x="970" y="1611"/>
                  </a:cxn>
                  <a:cxn ang="0">
                    <a:pos x="970" y="0"/>
                  </a:cxn>
                  <a:cxn ang="0">
                    <a:pos x="0" y="774"/>
                  </a:cxn>
                  <a:cxn ang="0">
                    <a:pos x="970" y="1611"/>
                  </a:cxn>
                </a:cxnLst>
                <a:rect l="0" t="0" r="r" b="b"/>
                <a:pathLst>
                  <a:path w="970" h="1611">
                    <a:moveTo>
                      <a:pt x="970" y="1611"/>
                    </a:moveTo>
                    <a:lnTo>
                      <a:pt x="970" y="0"/>
                    </a:lnTo>
                    <a:lnTo>
                      <a:pt x="0" y="774"/>
                    </a:lnTo>
                    <a:lnTo>
                      <a:pt x="970" y="16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Freeform 2740"/>
              <p:cNvSpPr>
                <a:spLocks/>
              </p:cNvSpPr>
              <p:nvPr/>
            </p:nvSpPr>
            <p:spPr bwMode="auto">
              <a:xfrm>
                <a:off x="1460" y="865"/>
                <a:ext cx="206" cy="210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1566" y="0"/>
                  </a:cxn>
                  <a:cxn ang="0">
                    <a:pos x="3741" y="4335"/>
                  </a:cxn>
                  <a:cxn ang="0">
                    <a:pos x="4955" y="4335"/>
                  </a:cxn>
                  <a:cxn ang="0">
                    <a:pos x="4918" y="5036"/>
                  </a:cxn>
                  <a:cxn ang="0">
                    <a:pos x="3288" y="5036"/>
                  </a:cxn>
                  <a:cxn ang="0">
                    <a:pos x="991" y="672"/>
                  </a:cxn>
                  <a:cxn ang="0">
                    <a:pos x="0" y="672"/>
                  </a:cxn>
                  <a:cxn ang="0">
                    <a:pos x="64" y="0"/>
                  </a:cxn>
                </a:cxnLst>
                <a:rect l="0" t="0" r="r" b="b"/>
                <a:pathLst>
                  <a:path w="4955" h="5036">
                    <a:moveTo>
                      <a:pt x="64" y="0"/>
                    </a:moveTo>
                    <a:lnTo>
                      <a:pt x="1566" y="0"/>
                    </a:lnTo>
                    <a:lnTo>
                      <a:pt x="3741" y="4335"/>
                    </a:lnTo>
                    <a:lnTo>
                      <a:pt x="4955" y="4335"/>
                    </a:lnTo>
                    <a:lnTo>
                      <a:pt x="4918" y="5036"/>
                    </a:lnTo>
                    <a:lnTo>
                      <a:pt x="3288" y="5036"/>
                    </a:lnTo>
                    <a:lnTo>
                      <a:pt x="991" y="672"/>
                    </a:lnTo>
                    <a:lnTo>
                      <a:pt x="0" y="67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" name="Freeform 2741"/>
              <p:cNvSpPr>
                <a:spLocks/>
              </p:cNvSpPr>
              <p:nvPr/>
            </p:nvSpPr>
            <p:spPr bwMode="auto">
              <a:xfrm>
                <a:off x="1451" y="864"/>
                <a:ext cx="212" cy="210"/>
              </a:xfrm>
              <a:custGeom>
                <a:avLst/>
                <a:gdLst/>
                <a:ahLst/>
                <a:cxnLst>
                  <a:cxn ang="0">
                    <a:pos x="0" y="5036"/>
                  </a:cxn>
                  <a:cxn ang="0">
                    <a:pos x="1887" y="5036"/>
                  </a:cxn>
                  <a:cxn ang="0">
                    <a:pos x="4060" y="701"/>
                  </a:cxn>
                  <a:cxn ang="0">
                    <a:pos x="5083" y="701"/>
                  </a:cxn>
                  <a:cxn ang="0">
                    <a:pos x="5046" y="0"/>
                  </a:cxn>
                  <a:cxn ang="0">
                    <a:pos x="3607" y="0"/>
                  </a:cxn>
                  <a:cxn ang="0">
                    <a:pos x="1311" y="4364"/>
                  </a:cxn>
                  <a:cxn ang="0">
                    <a:pos x="128" y="4364"/>
                  </a:cxn>
                  <a:cxn ang="0">
                    <a:pos x="0" y="5036"/>
                  </a:cxn>
                </a:cxnLst>
                <a:rect l="0" t="0" r="r" b="b"/>
                <a:pathLst>
                  <a:path w="5083" h="5036">
                    <a:moveTo>
                      <a:pt x="0" y="5036"/>
                    </a:moveTo>
                    <a:lnTo>
                      <a:pt x="1887" y="5036"/>
                    </a:lnTo>
                    <a:lnTo>
                      <a:pt x="4060" y="701"/>
                    </a:lnTo>
                    <a:lnTo>
                      <a:pt x="5083" y="701"/>
                    </a:lnTo>
                    <a:lnTo>
                      <a:pt x="5046" y="0"/>
                    </a:lnTo>
                    <a:lnTo>
                      <a:pt x="3607" y="0"/>
                    </a:lnTo>
                    <a:lnTo>
                      <a:pt x="1311" y="4364"/>
                    </a:lnTo>
                    <a:lnTo>
                      <a:pt x="128" y="4364"/>
                    </a:lnTo>
                    <a:lnTo>
                      <a:pt x="0" y="503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" name="Freeform 2742"/>
              <p:cNvSpPr>
                <a:spLocks/>
              </p:cNvSpPr>
              <p:nvPr/>
            </p:nvSpPr>
            <p:spPr bwMode="auto">
              <a:xfrm>
                <a:off x="1655" y="841"/>
                <a:ext cx="40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12"/>
                  </a:cxn>
                  <a:cxn ang="0">
                    <a:pos x="969" y="837"/>
                  </a:cxn>
                  <a:cxn ang="0">
                    <a:pos x="0" y="0"/>
                  </a:cxn>
                </a:cxnLst>
                <a:rect l="0" t="0" r="r" b="b"/>
                <a:pathLst>
                  <a:path w="969" h="1612">
                    <a:moveTo>
                      <a:pt x="0" y="0"/>
                    </a:moveTo>
                    <a:lnTo>
                      <a:pt x="0" y="1612"/>
                    </a:lnTo>
                    <a:lnTo>
                      <a:pt x="969" y="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Freeform 2743"/>
              <p:cNvSpPr>
                <a:spLocks/>
              </p:cNvSpPr>
              <p:nvPr/>
            </p:nvSpPr>
            <p:spPr bwMode="auto">
              <a:xfrm>
                <a:off x="1655" y="1022"/>
                <a:ext cx="40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11"/>
                  </a:cxn>
                  <a:cxn ang="0">
                    <a:pos x="969" y="838"/>
                  </a:cxn>
                  <a:cxn ang="0">
                    <a:pos x="0" y="0"/>
                  </a:cxn>
                </a:cxnLst>
                <a:rect l="0" t="0" r="r" b="b"/>
                <a:pathLst>
                  <a:path w="969" h="1611">
                    <a:moveTo>
                      <a:pt x="0" y="0"/>
                    </a:moveTo>
                    <a:lnTo>
                      <a:pt x="0" y="1611"/>
                    </a:lnTo>
                    <a:lnTo>
                      <a:pt x="969" y="8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Freeform 2744"/>
              <p:cNvSpPr>
                <a:spLocks/>
              </p:cNvSpPr>
              <p:nvPr/>
            </p:nvSpPr>
            <p:spPr bwMode="auto">
              <a:xfrm>
                <a:off x="1419" y="842"/>
                <a:ext cx="41" cy="67"/>
              </a:xfrm>
              <a:custGeom>
                <a:avLst/>
                <a:gdLst/>
                <a:ahLst/>
                <a:cxnLst>
                  <a:cxn ang="0">
                    <a:pos x="969" y="1611"/>
                  </a:cxn>
                  <a:cxn ang="0">
                    <a:pos x="969" y="0"/>
                  </a:cxn>
                  <a:cxn ang="0">
                    <a:pos x="0" y="774"/>
                  </a:cxn>
                  <a:cxn ang="0">
                    <a:pos x="969" y="1611"/>
                  </a:cxn>
                </a:cxnLst>
                <a:rect l="0" t="0" r="r" b="b"/>
                <a:pathLst>
                  <a:path w="969" h="1611">
                    <a:moveTo>
                      <a:pt x="969" y="1611"/>
                    </a:moveTo>
                    <a:lnTo>
                      <a:pt x="969" y="0"/>
                    </a:lnTo>
                    <a:lnTo>
                      <a:pt x="0" y="774"/>
                    </a:lnTo>
                    <a:lnTo>
                      <a:pt x="969" y="16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" name="Freeform 2745"/>
              <p:cNvSpPr>
                <a:spLocks/>
              </p:cNvSpPr>
              <p:nvPr/>
            </p:nvSpPr>
            <p:spPr bwMode="auto">
              <a:xfrm>
                <a:off x="1419" y="1024"/>
                <a:ext cx="41" cy="67"/>
              </a:xfrm>
              <a:custGeom>
                <a:avLst/>
                <a:gdLst/>
                <a:ahLst/>
                <a:cxnLst>
                  <a:cxn ang="0">
                    <a:pos x="969" y="1611"/>
                  </a:cxn>
                  <a:cxn ang="0">
                    <a:pos x="969" y="0"/>
                  </a:cxn>
                  <a:cxn ang="0">
                    <a:pos x="0" y="774"/>
                  </a:cxn>
                  <a:cxn ang="0">
                    <a:pos x="969" y="1611"/>
                  </a:cxn>
                </a:cxnLst>
                <a:rect l="0" t="0" r="r" b="b"/>
                <a:pathLst>
                  <a:path w="969" h="1611">
                    <a:moveTo>
                      <a:pt x="969" y="1611"/>
                    </a:moveTo>
                    <a:lnTo>
                      <a:pt x="969" y="0"/>
                    </a:lnTo>
                    <a:lnTo>
                      <a:pt x="0" y="774"/>
                    </a:lnTo>
                    <a:lnTo>
                      <a:pt x="969" y="16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" name="Freeform 2746"/>
              <p:cNvSpPr>
                <a:spLocks/>
              </p:cNvSpPr>
              <p:nvPr/>
            </p:nvSpPr>
            <p:spPr bwMode="auto">
              <a:xfrm>
                <a:off x="1456" y="862"/>
                <a:ext cx="207" cy="21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1566" y="0"/>
                  </a:cxn>
                  <a:cxn ang="0">
                    <a:pos x="3740" y="4334"/>
                  </a:cxn>
                  <a:cxn ang="0">
                    <a:pos x="4955" y="4334"/>
                  </a:cxn>
                  <a:cxn ang="0">
                    <a:pos x="4917" y="5036"/>
                  </a:cxn>
                  <a:cxn ang="0">
                    <a:pos x="3287" y="5036"/>
                  </a:cxn>
                  <a:cxn ang="0">
                    <a:pos x="991" y="671"/>
                  </a:cxn>
                  <a:cxn ang="0">
                    <a:pos x="0" y="671"/>
                  </a:cxn>
                  <a:cxn ang="0">
                    <a:pos x="63" y="0"/>
                  </a:cxn>
                </a:cxnLst>
                <a:rect l="0" t="0" r="r" b="b"/>
                <a:pathLst>
                  <a:path w="4955" h="5036">
                    <a:moveTo>
                      <a:pt x="63" y="0"/>
                    </a:moveTo>
                    <a:lnTo>
                      <a:pt x="1566" y="0"/>
                    </a:lnTo>
                    <a:lnTo>
                      <a:pt x="3740" y="4334"/>
                    </a:lnTo>
                    <a:lnTo>
                      <a:pt x="4955" y="4334"/>
                    </a:lnTo>
                    <a:lnTo>
                      <a:pt x="4917" y="5036"/>
                    </a:lnTo>
                    <a:lnTo>
                      <a:pt x="3287" y="5036"/>
                    </a:lnTo>
                    <a:lnTo>
                      <a:pt x="991" y="671"/>
                    </a:lnTo>
                    <a:lnTo>
                      <a:pt x="0" y="67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" name="Freeform 2747"/>
              <p:cNvSpPr>
                <a:spLocks/>
              </p:cNvSpPr>
              <p:nvPr/>
            </p:nvSpPr>
            <p:spPr bwMode="auto">
              <a:xfrm>
                <a:off x="1448" y="861"/>
                <a:ext cx="212" cy="210"/>
              </a:xfrm>
              <a:custGeom>
                <a:avLst/>
                <a:gdLst/>
                <a:ahLst/>
                <a:cxnLst>
                  <a:cxn ang="0">
                    <a:pos x="0" y="5037"/>
                  </a:cxn>
                  <a:cxn ang="0">
                    <a:pos x="1886" y="5037"/>
                  </a:cxn>
                  <a:cxn ang="0">
                    <a:pos x="4060" y="702"/>
                  </a:cxn>
                  <a:cxn ang="0">
                    <a:pos x="5082" y="702"/>
                  </a:cxn>
                  <a:cxn ang="0">
                    <a:pos x="5045" y="0"/>
                  </a:cxn>
                  <a:cxn ang="0">
                    <a:pos x="3607" y="0"/>
                  </a:cxn>
                  <a:cxn ang="0">
                    <a:pos x="1310" y="4365"/>
                  </a:cxn>
                  <a:cxn ang="0">
                    <a:pos x="128" y="4365"/>
                  </a:cxn>
                  <a:cxn ang="0">
                    <a:pos x="0" y="5037"/>
                  </a:cxn>
                </a:cxnLst>
                <a:rect l="0" t="0" r="r" b="b"/>
                <a:pathLst>
                  <a:path w="5082" h="5037">
                    <a:moveTo>
                      <a:pt x="0" y="5037"/>
                    </a:moveTo>
                    <a:lnTo>
                      <a:pt x="1886" y="5037"/>
                    </a:lnTo>
                    <a:lnTo>
                      <a:pt x="4060" y="702"/>
                    </a:lnTo>
                    <a:lnTo>
                      <a:pt x="5082" y="702"/>
                    </a:lnTo>
                    <a:lnTo>
                      <a:pt x="5045" y="0"/>
                    </a:lnTo>
                    <a:lnTo>
                      <a:pt x="3607" y="0"/>
                    </a:lnTo>
                    <a:lnTo>
                      <a:pt x="1310" y="4365"/>
                    </a:lnTo>
                    <a:lnTo>
                      <a:pt x="128" y="4365"/>
                    </a:lnTo>
                    <a:lnTo>
                      <a:pt x="0" y="50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7" name="Text Box 2121"/>
            <p:cNvSpPr txBox="1">
              <a:spLocks noChangeArrowheads="1"/>
            </p:cNvSpPr>
            <p:nvPr/>
          </p:nvSpPr>
          <p:spPr bwMode="auto">
            <a:xfrm>
              <a:off x="1891309" y="4299837"/>
              <a:ext cx="940581" cy="393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ko-KR" sz="1600" dirty="0" smtClean="0">
                  <a:latin typeface="Arial" pitchFamily="34" charset="0"/>
                  <a:ea typeface="굴림" charset="-127"/>
                  <a:cs typeface="Arial" pitchFamily="34" charset="0"/>
                </a:rPr>
                <a:t>ISP</a:t>
              </a:r>
              <a:endParaRPr lang="es-ES" altLang="ko-KR" sz="1600" dirty="0" smtClean="0">
                <a:latin typeface="Arial" pitchFamily="34" charset="0"/>
                <a:ea typeface="굴림" charset="-127"/>
                <a:cs typeface="Arial" pitchFamily="34" charset="0"/>
              </a:endParaRPr>
            </a:p>
            <a:p>
              <a:pPr algn="ctr" eaLnBrk="0" hangingPunct="0"/>
              <a:r>
                <a:rPr lang="es-ES" altLang="ko-KR" sz="1600" dirty="0" smtClean="0">
                  <a:latin typeface="Arial" pitchFamily="34" charset="0"/>
                  <a:ea typeface="굴림" charset="-127"/>
                  <a:cs typeface="Arial" pitchFamily="34" charset="0"/>
                </a:rPr>
                <a:t>IP backbone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8" name="AutoShape 54"/>
            <p:cNvCxnSpPr>
              <a:cxnSpLocks noChangeShapeType="1"/>
              <a:stCxn id="40" idx="2"/>
              <a:endCxn id="5" idx="0"/>
            </p:cNvCxnSpPr>
            <p:nvPr/>
          </p:nvCxnSpPr>
          <p:spPr bwMode="auto">
            <a:xfrm rot="10800000" flipV="1">
              <a:off x="1025818" y="4549868"/>
              <a:ext cx="292783" cy="4762"/>
            </a:xfrm>
            <a:prstGeom prst="straightConnector1">
              <a:avLst/>
            </a:prstGeom>
            <a:noFill/>
            <a:ln w="19050">
              <a:solidFill>
                <a:srgbClr val="000066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99" name="Text Box 15"/>
            <p:cNvSpPr txBox="1">
              <a:spLocks noChangeArrowheads="1"/>
            </p:cNvSpPr>
            <p:nvPr/>
          </p:nvSpPr>
          <p:spPr bwMode="auto">
            <a:xfrm>
              <a:off x="131636" y="4371273"/>
              <a:ext cx="730241" cy="2707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en-US" altLang="ko-KR" sz="1600" dirty="0" smtClean="0">
                  <a:latin typeface="Arial" charset="0"/>
                </a:rPr>
                <a:t>Internet</a:t>
              </a:r>
              <a:endParaRPr kumimoji="0" lang="en-US" altLang="ko-KR" sz="1600" dirty="0">
                <a:latin typeface="Arial" charset="0"/>
              </a:endParaRPr>
            </a:p>
          </p:txBody>
        </p:sp>
        <p:pic>
          <p:nvPicPr>
            <p:cNvPr id="100" name="Picture 17" descr="\\Sj-fs2\WG6\Corp ID Astro\Private\FORMATS\Icon Conversion\WMF Icons\IPTVBroadcastServer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64828" y="3472728"/>
              <a:ext cx="668156" cy="374653"/>
            </a:xfrm>
            <a:prstGeom prst="rect">
              <a:avLst/>
            </a:prstGeom>
            <a:noFill/>
          </p:spPr>
        </p:pic>
        <p:sp>
          <p:nvSpPr>
            <p:cNvPr id="101" name="Line 2093"/>
            <p:cNvSpPr>
              <a:spLocks noChangeShapeType="1"/>
            </p:cNvSpPr>
            <p:nvPr/>
          </p:nvSpPr>
          <p:spPr bwMode="auto">
            <a:xfrm flipV="1">
              <a:off x="5286380" y="4398983"/>
              <a:ext cx="1214446" cy="2143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" name="Picture 49" descr="PhoneIP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215074" y="4184671"/>
              <a:ext cx="500066" cy="436757"/>
            </a:xfrm>
            <a:prstGeom prst="rect">
              <a:avLst/>
            </a:prstGeom>
            <a:noFill/>
          </p:spPr>
        </p:pic>
        <p:pic>
          <p:nvPicPr>
            <p:cNvPr id="103" name="Picture 12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91097" y="4470423"/>
              <a:ext cx="609597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4" name="Text Box 2114"/>
            <p:cNvSpPr txBox="1">
              <a:spLocks noChangeArrowheads="1"/>
            </p:cNvSpPr>
            <p:nvPr/>
          </p:nvSpPr>
          <p:spPr bwMode="auto">
            <a:xfrm>
              <a:off x="6470307" y="4413244"/>
              <a:ext cx="959213" cy="196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ko-KR" sz="1600" dirty="0" smtClean="0">
                  <a:latin typeface="Arial" pitchFamily="34" charset="0"/>
                  <a:cs typeface="Arial" pitchFamily="34" charset="0"/>
                </a:rPr>
                <a:t>phone</a:t>
              </a:r>
              <a:endParaRPr lang="es-ES_tradnl" sz="1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7" name="슬라이드 번호 개체 틀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C5E-B39F-4B71-A020-21CA145FAA18}" type="slidenum">
              <a:rPr lang="ko-KR" altLang="en-US" smtClean="0"/>
              <a:pPr/>
              <a:t>34</a:t>
            </a:fld>
            <a:endParaRPr lang="ko-KR" altLang="en-US"/>
          </a:p>
        </p:txBody>
      </p:sp>
      <p:sp>
        <p:nvSpPr>
          <p:cNvPr id="122" name="내용 개체 틀 2"/>
          <p:cNvSpPr txBox="1">
            <a:spLocks/>
          </p:cNvSpPr>
          <p:nvPr/>
        </p:nvSpPr>
        <p:spPr>
          <a:xfrm>
            <a:off x="142844" y="1214422"/>
            <a:ext cx="9001156" cy="3355188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2" name="그룹 120"/>
          <p:cNvGrpSpPr/>
          <p:nvPr/>
        </p:nvGrpSpPr>
        <p:grpSpPr>
          <a:xfrm>
            <a:off x="2843336" y="4714884"/>
            <a:ext cx="2182452" cy="1655996"/>
            <a:chOff x="2843336" y="4714884"/>
            <a:chExt cx="2182452" cy="1655996"/>
          </a:xfrm>
        </p:grpSpPr>
        <p:sp>
          <p:nvSpPr>
            <p:cNvPr id="109" name="Rectangle 3"/>
            <p:cNvSpPr>
              <a:spLocks noChangeArrowheads="1"/>
            </p:cNvSpPr>
            <p:nvPr/>
          </p:nvSpPr>
          <p:spPr bwMode="auto">
            <a:xfrm>
              <a:off x="2843336" y="4714884"/>
              <a:ext cx="1871540" cy="1007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ko-KR" altLang="en-US" sz="1600" dirty="0"/>
            </a:p>
          </p:txBody>
        </p:sp>
        <p:sp>
          <p:nvSpPr>
            <p:cNvPr id="110" name="AutoShape 4"/>
            <p:cNvSpPr>
              <a:spLocks/>
            </p:cNvSpPr>
            <p:nvPr/>
          </p:nvSpPr>
          <p:spPr bwMode="auto">
            <a:xfrm>
              <a:off x="4714876" y="4728952"/>
              <a:ext cx="310912" cy="1641928"/>
            </a:xfrm>
            <a:prstGeom prst="leftBrace">
              <a:avLst>
                <a:gd name="adj1" fmla="val 7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anchor="ctr">
              <a:noAutofit/>
            </a:bodyPr>
            <a:lstStyle/>
            <a:p>
              <a:endParaRPr lang="ko-KR" altLang="en-US" sz="1600" dirty="0"/>
            </a:p>
          </p:txBody>
        </p:sp>
        <p:sp>
          <p:nvSpPr>
            <p:cNvPr id="111" name="Rectangle 5"/>
            <p:cNvSpPr>
              <a:spLocks noChangeArrowheads="1"/>
            </p:cNvSpPr>
            <p:nvPr/>
          </p:nvSpPr>
          <p:spPr bwMode="auto">
            <a:xfrm>
              <a:off x="2843337" y="6158523"/>
              <a:ext cx="1865477" cy="20830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ko-KR" altLang="en-US" sz="1600" dirty="0"/>
            </a:p>
          </p:txBody>
        </p:sp>
        <p:sp>
          <p:nvSpPr>
            <p:cNvPr id="112" name="Rectangle 6"/>
            <p:cNvSpPr>
              <a:spLocks noChangeArrowheads="1"/>
            </p:cNvSpPr>
            <p:nvPr/>
          </p:nvSpPr>
          <p:spPr bwMode="auto">
            <a:xfrm>
              <a:off x="2843337" y="5667169"/>
              <a:ext cx="1865477" cy="4969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ko-KR" altLang="en-US" sz="1600" dirty="0"/>
            </a:p>
          </p:txBody>
        </p:sp>
        <p:sp>
          <p:nvSpPr>
            <p:cNvPr id="113" name="Text Box 7"/>
            <p:cNvSpPr txBox="1">
              <a:spLocks noChangeArrowheads="1"/>
            </p:cNvSpPr>
            <p:nvPr/>
          </p:nvSpPr>
          <p:spPr bwMode="auto">
            <a:xfrm>
              <a:off x="2932376" y="5695412"/>
              <a:ext cx="1678929" cy="468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600" dirty="0" smtClean="0">
                  <a:latin typeface="Arial" pitchFamily="34" charset="0"/>
                  <a:ea typeface="굴림" charset="-127"/>
                  <a:cs typeface="Arial" pitchFamily="34" charset="0"/>
                </a:rPr>
                <a:t>Internet  (1 Mb/s)</a:t>
              </a:r>
              <a:endParaRPr lang="en-US" altLang="ko-KR" sz="1600" dirty="0">
                <a:latin typeface="Arial" pitchFamily="34" charset="0"/>
                <a:ea typeface="굴림" charset="-127"/>
                <a:cs typeface="Arial" pitchFamily="34" charset="0"/>
              </a:endParaRPr>
            </a:p>
          </p:txBody>
        </p:sp>
        <p:sp>
          <p:nvSpPr>
            <p:cNvPr id="114" name="Text Box 8"/>
            <p:cNvSpPr txBox="1">
              <a:spLocks noChangeArrowheads="1"/>
            </p:cNvSpPr>
            <p:nvPr/>
          </p:nvSpPr>
          <p:spPr bwMode="auto">
            <a:xfrm>
              <a:off x="3510036" y="6122533"/>
              <a:ext cx="621826" cy="190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>
                  <a:latin typeface="Arial" pitchFamily="34" charset="0"/>
                  <a:ea typeface="굴림" charset="-127"/>
                  <a:cs typeface="Arial" pitchFamily="34" charset="0"/>
                </a:rPr>
                <a:t>VoIP</a:t>
              </a:r>
            </a:p>
          </p:txBody>
        </p:sp>
        <p:sp>
          <p:nvSpPr>
            <p:cNvPr id="115" name="Text Box 9"/>
            <p:cNvSpPr txBox="1">
              <a:spLocks noChangeArrowheads="1"/>
            </p:cNvSpPr>
            <p:nvPr/>
          </p:nvSpPr>
          <p:spPr bwMode="auto">
            <a:xfrm>
              <a:off x="2870428" y="4962045"/>
              <a:ext cx="1799416" cy="547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600" dirty="0" smtClean="0">
                  <a:latin typeface="Arial" pitchFamily="34" charset="0"/>
                  <a:ea typeface="굴림" charset="-127"/>
                  <a:cs typeface="Arial" pitchFamily="34" charset="0"/>
                </a:rPr>
                <a:t>IPTV  (5 Mb/s)</a:t>
              </a:r>
              <a:r>
                <a:rPr lang="en-US" altLang="ko-KR" sz="1600" dirty="0">
                  <a:latin typeface="Arial" pitchFamily="34" charset="0"/>
                  <a:ea typeface="굴림" charset="-127"/>
                  <a:cs typeface="Arial" pitchFamily="34" charset="0"/>
                </a:rPr>
                <a:t/>
              </a:r>
              <a:br>
                <a:rPr lang="en-US" altLang="ko-KR" sz="1600" dirty="0">
                  <a:latin typeface="Arial" pitchFamily="34" charset="0"/>
                  <a:ea typeface="굴림" charset="-127"/>
                  <a:cs typeface="Arial" pitchFamily="34" charset="0"/>
                </a:rPr>
              </a:br>
              <a:r>
                <a:rPr lang="en-US" altLang="ko-KR" sz="1600" dirty="0" smtClean="0">
                  <a:latin typeface="Arial" pitchFamily="34" charset="0"/>
                  <a:ea typeface="굴림" charset="-127"/>
                  <a:cs typeface="Arial" pitchFamily="34" charset="0"/>
                </a:rPr>
                <a:t>1-2 channels</a:t>
              </a:r>
            </a:p>
          </p:txBody>
        </p:sp>
      </p:grpSp>
      <p:grpSp>
        <p:nvGrpSpPr>
          <p:cNvPr id="105" name="그룹 124"/>
          <p:cNvGrpSpPr/>
          <p:nvPr/>
        </p:nvGrpSpPr>
        <p:grpSpPr>
          <a:xfrm>
            <a:off x="5072066" y="3714752"/>
            <a:ext cx="1107635" cy="2214578"/>
            <a:chOff x="5072066" y="3714752"/>
            <a:chExt cx="1107635" cy="2214578"/>
          </a:xfrm>
        </p:grpSpPr>
        <p:cxnSp>
          <p:nvCxnSpPr>
            <p:cNvPr id="127" name="구부러진 연결선 126"/>
            <p:cNvCxnSpPr/>
            <p:nvPr/>
          </p:nvCxnSpPr>
          <p:spPr>
            <a:xfrm rot="16200000" flipH="1">
              <a:off x="5001018" y="4143770"/>
              <a:ext cx="1000132" cy="142096"/>
            </a:xfrm>
            <a:prstGeom prst="curvedConnector3">
              <a:avLst>
                <a:gd name="adj1" fmla="val 50000"/>
              </a:avLst>
            </a:prstGeom>
            <a:ln w="19050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6" name="그룹 123"/>
            <p:cNvGrpSpPr/>
            <p:nvPr/>
          </p:nvGrpSpPr>
          <p:grpSpPr>
            <a:xfrm>
              <a:off x="5072066" y="4786322"/>
              <a:ext cx="1107635" cy="1143008"/>
              <a:chOff x="5072066" y="4786322"/>
              <a:chExt cx="1107635" cy="1143008"/>
            </a:xfrm>
          </p:grpSpPr>
          <p:sp>
            <p:nvSpPr>
              <p:cNvPr id="116" name="Text Box 10"/>
              <p:cNvSpPr txBox="1">
                <a:spLocks noChangeArrowheads="1"/>
              </p:cNvSpPr>
              <p:nvPr/>
            </p:nvSpPr>
            <p:spPr bwMode="auto">
              <a:xfrm>
                <a:off x="5072066" y="5738384"/>
                <a:ext cx="1107635" cy="190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1600" dirty="0" smtClean="0">
                    <a:latin typeface="Arial" pitchFamily="34" charset="0"/>
                    <a:ea typeface="굴림" charset="-127"/>
                    <a:cs typeface="Arial" pitchFamily="34" charset="0"/>
                  </a:rPr>
                  <a:t>Last mile</a:t>
                </a:r>
                <a:br>
                  <a:rPr lang="en-US" altLang="ko-KR" sz="1600" dirty="0" smtClean="0">
                    <a:latin typeface="Arial" pitchFamily="34" charset="0"/>
                    <a:ea typeface="굴림" charset="-127"/>
                    <a:cs typeface="Arial" pitchFamily="34" charset="0"/>
                  </a:rPr>
                </a:br>
                <a:r>
                  <a:rPr lang="en-US" altLang="ko-KR" sz="1600" dirty="0" smtClean="0">
                    <a:latin typeface="Arial" pitchFamily="34" charset="0"/>
                    <a:ea typeface="굴림" charset="-127"/>
                    <a:cs typeface="Arial" pitchFamily="34" charset="0"/>
                  </a:rPr>
                  <a:t>(6 Mb/s) </a:t>
                </a:r>
                <a:endParaRPr lang="en-US" altLang="ko-KR" sz="1600" dirty="0">
                  <a:latin typeface="Arial" pitchFamily="34" charset="0"/>
                  <a:ea typeface="굴림" charset="-127"/>
                  <a:cs typeface="Arial" pitchFamily="34" charset="0"/>
                </a:endParaRPr>
              </a:p>
            </p:txBody>
          </p:sp>
          <p:pic>
            <p:nvPicPr>
              <p:cNvPr id="123" name="그림 122" descr="CC010621.jp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72066" y="4786322"/>
                <a:ext cx="1071570" cy="95693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140" name="자유형 139"/>
          <p:cNvSpPr/>
          <p:nvPr/>
        </p:nvSpPr>
        <p:spPr>
          <a:xfrm>
            <a:off x="2978484" y="2810374"/>
            <a:ext cx="1529348" cy="919748"/>
          </a:xfrm>
          <a:custGeom>
            <a:avLst/>
            <a:gdLst>
              <a:gd name="connsiteX0" fmla="*/ 53474 w 1529348"/>
              <a:gd name="connsiteY0" fmla="*/ 0 h 919748"/>
              <a:gd name="connsiteX1" fmla="*/ 85558 w 1529348"/>
              <a:gd name="connsiteY1" fmla="*/ 433137 h 919748"/>
              <a:gd name="connsiteX2" fmla="*/ 566821 w 1529348"/>
              <a:gd name="connsiteY2" fmla="*/ 641685 h 919748"/>
              <a:gd name="connsiteX3" fmla="*/ 1064127 w 1529348"/>
              <a:gd name="connsiteY3" fmla="*/ 850232 h 919748"/>
              <a:gd name="connsiteX4" fmla="*/ 1240590 w 1529348"/>
              <a:gd name="connsiteY4" fmla="*/ 898358 h 919748"/>
              <a:gd name="connsiteX5" fmla="*/ 1529348 w 1529348"/>
              <a:gd name="connsiteY5" fmla="*/ 721895 h 91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9348" h="919748">
                <a:moveTo>
                  <a:pt x="53474" y="0"/>
                </a:moveTo>
                <a:cubicBezTo>
                  <a:pt x="26737" y="163094"/>
                  <a:pt x="0" y="326189"/>
                  <a:pt x="85558" y="433137"/>
                </a:cubicBezTo>
                <a:cubicBezTo>
                  <a:pt x="171116" y="540085"/>
                  <a:pt x="566821" y="641685"/>
                  <a:pt x="566821" y="641685"/>
                </a:cubicBezTo>
                <a:cubicBezTo>
                  <a:pt x="729916" y="711201"/>
                  <a:pt x="951832" y="807453"/>
                  <a:pt x="1064127" y="850232"/>
                </a:cubicBezTo>
                <a:cubicBezTo>
                  <a:pt x="1176422" y="893011"/>
                  <a:pt x="1163053" y="919748"/>
                  <a:pt x="1240590" y="898358"/>
                </a:cubicBezTo>
                <a:cubicBezTo>
                  <a:pt x="1318127" y="876968"/>
                  <a:pt x="1423737" y="799431"/>
                  <a:pt x="1529348" y="721895"/>
                </a:cubicBezTo>
              </a:path>
            </a:pathLst>
          </a:cu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</a:rPr>
              <a:t>1Gb/s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48" name="직선 화살표 연결선 147"/>
          <p:cNvCxnSpPr/>
          <p:nvPr/>
        </p:nvCxnSpPr>
        <p:spPr>
          <a:xfrm>
            <a:off x="5000628" y="3714752"/>
            <a:ext cx="1047246" cy="1002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016670" y="367539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5Mb/s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7635" t="8692" r="4043" b="16437"/>
          <a:stretch>
            <a:fillRect/>
          </a:stretch>
        </p:blipFill>
        <p:spPr bwMode="auto">
          <a:xfrm>
            <a:off x="142844" y="2643182"/>
            <a:ext cx="4714908" cy="307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3600" dirty="0" smtClean="0"/>
              <a:t>  Channel holding time</a:t>
            </a:r>
            <a:endParaRPr lang="ko-KR" altLang="en-US" sz="3600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914400" y="1571612"/>
            <a:ext cx="7943880" cy="4572000"/>
          </a:xfrm>
        </p:spPr>
        <p:txBody>
          <a:bodyPr>
            <a:normAutofit/>
          </a:bodyPr>
          <a:lstStyle/>
          <a:p>
            <a:r>
              <a:rPr lang="en-US" altLang="ko-KR" sz="2600" dirty="0" smtClean="0"/>
              <a:t>Spikes in histogram: natural long-term off hours?</a:t>
            </a:r>
          </a:p>
          <a:p>
            <a:r>
              <a:rPr lang="en-US" altLang="ko-KR" sz="2600" dirty="0" smtClean="0"/>
              <a:t>Tipping point in CDF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835210"/>
            <a:ext cx="4286280" cy="289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그룹 11"/>
          <p:cNvGrpSpPr/>
          <p:nvPr/>
        </p:nvGrpSpPr>
        <p:grpSpPr>
          <a:xfrm>
            <a:off x="5398095" y="2643182"/>
            <a:ext cx="3531623" cy="2441034"/>
            <a:chOff x="2826327" y="3702610"/>
            <a:chExt cx="3531623" cy="2441034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5143504" y="4071942"/>
              <a:ext cx="928694" cy="2071702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39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2826327" y="4071942"/>
              <a:ext cx="1160314" cy="2071702"/>
            </a:xfrm>
            <a:prstGeom prst="roundRect">
              <a:avLst/>
            </a:prstGeom>
            <a:solidFill>
              <a:srgbClr val="92D050">
                <a:alpha val="39000"/>
              </a:srgb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4000496" y="4071942"/>
              <a:ext cx="1160314" cy="2071702"/>
            </a:xfrm>
            <a:prstGeom prst="roundRect">
              <a:avLst/>
            </a:prstGeom>
            <a:solidFill>
              <a:srgbClr val="FFFF00">
                <a:alpha val="39000"/>
              </a:srgb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,</a:t>
              </a:r>
              <a:endParaRPr lang="ko-KR" altLang="en-US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928926" y="3702610"/>
              <a:ext cx="34290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000" b="1" dirty="0" smtClean="0">
                  <a:solidFill>
                    <a:srgbClr val="FF0000"/>
                  </a:solidFill>
                </a:rPr>
                <a:t>Browse	       View	          Away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C5E-B39F-4B71-A020-21CA145FAA18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3600" dirty="0" smtClean="0"/>
              <a:t> Number of viewers over time</a:t>
            </a:r>
            <a:endParaRPr lang="ko-KR" altLang="en-US" sz="3600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914400" y="1571612"/>
            <a:ext cx="7943880" cy="4572000"/>
          </a:xfrm>
        </p:spPr>
        <p:txBody>
          <a:bodyPr>
            <a:normAutofit/>
          </a:bodyPr>
          <a:lstStyle/>
          <a:p>
            <a:r>
              <a:rPr lang="en-US" altLang="ko-KR" sz="2600" dirty="0" smtClean="0"/>
              <a:t>Time-of-day effect</a:t>
            </a:r>
          </a:p>
          <a:p>
            <a:r>
              <a:rPr lang="en-US" altLang="ko-KR" sz="2600" dirty="0" smtClean="0"/>
              <a:t>18% increase in viewing over weekends</a:t>
            </a: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C5E-B39F-4B71-A020-21CA145FAA18}" type="slidenum">
              <a:rPr lang="ko-KR" altLang="en-US" smtClean="0"/>
              <a:pPr/>
              <a:t>36</a:t>
            </a:fld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450322"/>
            <a:ext cx="9144000" cy="31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3600" dirty="0" smtClean="0"/>
              <a:t> Channel popularity</a:t>
            </a:r>
            <a:endParaRPr lang="ko-KR" altLang="en-US" sz="3600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914400" y="1571612"/>
            <a:ext cx="7943880" cy="4572000"/>
          </a:xfrm>
        </p:spPr>
        <p:txBody>
          <a:bodyPr>
            <a:normAutofit/>
          </a:bodyPr>
          <a:lstStyle/>
          <a:p>
            <a:r>
              <a:rPr lang="en-US" altLang="ko-KR" sz="2600" dirty="0" smtClean="0"/>
              <a:t>Top 10% channels account for 80% viewer share</a:t>
            </a:r>
          </a:p>
          <a:p>
            <a:r>
              <a:rPr lang="en-US" altLang="ko-KR" sz="2600" dirty="0" err="1" smtClean="0"/>
              <a:t>Zipf</a:t>
            </a:r>
            <a:r>
              <a:rPr lang="en-US" altLang="ko-KR" sz="2600" dirty="0" smtClean="0"/>
              <a:t>-like popularity – also shown in </a:t>
            </a:r>
            <a:r>
              <a:rPr lang="en-US" altLang="ko-KR" sz="2600" dirty="0" err="1" smtClean="0"/>
              <a:t>PPLive</a:t>
            </a:r>
            <a:endParaRPr lang="en-US" altLang="ko-KR" sz="2600" dirty="0" smtClean="0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C5E-B39F-4B71-A020-21CA145FAA18}" type="slidenum">
              <a:rPr lang="ko-KR" altLang="en-US" smtClean="0"/>
              <a:pPr/>
              <a:t>37</a:t>
            </a:fld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4"/>
            <a:ext cx="8929718" cy="3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186766" cy="12527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3600" dirty="0" smtClean="0"/>
              <a:t> Static </a:t>
            </a:r>
            <a:r>
              <a:rPr lang="en-US" altLang="ko-KR" sz="3600" dirty="0" err="1" smtClean="0"/>
              <a:t>vs</a:t>
            </a:r>
            <a:r>
              <a:rPr lang="en-US" altLang="ko-KR" sz="3600" dirty="0" smtClean="0"/>
              <a:t> Dynamic Multicast Trees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571644"/>
            <a:ext cx="7772400" cy="4572000"/>
          </a:xfrm>
        </p:spPr>
        <p:txBody>
          <a:bodyPr>
            <a:norm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grpSp>
        <p:nvGrpSpPr>
          <p:cNvPr id="4" name="그룹 581"/>
          <p:cNvGrpSpPr/>
          <p:nvPr/>
        </p:nvGrpSpPr>
        <p:grpSpPr>
          <a:xfrm>
            <a:off x="748732" y="1789102"/>
            <a:ext cx="2656869" cy="2860620"/>
            <a:chOff x="-4490" y="2431111"/>
            <a:chExt cx="3000396" cy="2858451"/>
          </a:xfrm>
        </p:grpSpPr>
        <p:pic>
          <p:nvPicPr>
            <p:cNvPr id="459" name="Picture 1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1373777">
              <a:off x="-4490" y="2431111"/>
              <a:ext cx="3000396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60" name="직선 연결선 459"/>
            <p:cNvCxnSpPr/>
            <p:nvPr/>
          </p:nvCxnSpPr>
          <p:spPr>
            <a:xfrm rot="5400000">
              <a:off x="220710" y="4690872"/>
              <a:ext cx="500066" cy="5073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1" name="직선 연결선 460"/>
            <p:cNvCxnSpPr/>
            <p:nvPr/>
          </p:nvCxnSpPr>
          <p:spPr>
            <a:xfrm rot="16200000" flipH="1">
              <a:off x="677799" y="4741104"/>
              <a:ext cx="500066" cy="4068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2" name="직선 연결선 461"/>
            <p:cNvCxnSpPr/>
            <p:nvPr/>
          </p:nvCxnSpPr>
          <p:spPr>
            <a:xfrm rot="5400000">
              <a:off x="1902438" y="4723656"/>
              <a:ext cx="479682" cy="4213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3" name="직선 연결선 462"/>
            <p:cNvCxnSpPr/>
            <p:nvPr/>
          </p:nvCxnSpPr>
          <p:spPr>
            <a:xfrm rot="16200000" flipH="1">
              <a:off x="2323808" y="4723655"/>
              <a:ext cx="479682" cy="4213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4" name="직선 연결선 463"/>
            <p:cNvCxnSpPr/>
            <p:nvPr/>
          </p:nvCxnSpPr>
          <p:spPr>
            <a:xfrm rot="16200000" flipH="1">
              <a:off x="1567146" y="2837112"/>
              <a:ext cx="714380" cy="8572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5" name="직선 연결선 464"/>
            <p:cNvCxnSpPr/>
            <p:nvPr/>
          </p:nvCxnSpPr>
          <p:spPr>
            <a:xfrm rot="5400000" flipH="1" flipV="1">
              <a:off x="752866" y="2880088"/>
              <a:ext cx="714380" cy="7713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6" name="직선 연결선 465"/>
            <p:cNvCxnSpPr/>
            <p:nvPr/>
          </p:nvCxnSpPr>
          <p:spPr>
            <a:xfrm rot="5400000">
              <a:off x="467114" y="4151458"/>
              <a:ext cx="500066" cy="145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7" name="직선 연결선 466"/>
            <p:cNvCxnSpPr/>
            <p:nvPr/>
          </p:nvCxnSpPr>
          <p:spPr>
            <a:xfrm rot="5400000">
              <a:off x="2095674" y="4151458"/>
              <a:ext cx="500066" cy="145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" name="Group 2098"/>
            <p:cNvGrpSpPr>
              <a:grpSpLocks/>
            </p:cNvGrpSpPr>
            <p:nvPr/>
          </p:nvGrpSpPr>
          <p:grpSpPr bwMode="auto">
            <a:xfrm>
              <a:off x="2424402" y="5143512"/>
              <a:ext cx="500066" cy="146050"/>
              <a:chOff x="4887" y="2454"/>
              <a:chExt cx="799" cy="226"/>
            </a:xfrm>
          </p:grpSpPr>
          <p:grpSp>
            <p:nvGrpSpPr>
              <p:cNvPr id="6" name="Group 2099"/>
              <p:cNvGrpSpPr>
                <a:grpSpLocks/>
              </p:cNvGrpSpPr>
              <p:nvPr/>
            </p:nvGrpSpPr>
            <p:grpSpPr bwMode="auto">
              <a:xfrm>
                <a:off x="4887" y="2454"/>
                <a:ext cx="799" cy="226"/>
                <a:chOff x="4887" y="2454"/>
                <a:chExt cx="799" cy="226"/>
              </a:xfrm>
            </p:grpSpPr>
            <p:grpSp>
              <p:nvGrpSpPr>
                <p:cNvPr id="7" name="Group 2100"/>
                <p:cNvGrpSpPr>
                  <a:grpSpLocks/>
                </p:cNvGrpSpPr>
                <p:nvPr/>
              </p:nvGrpSpPr>
              <p:grpSpPr bwMode="auto">
                <a:xfrm>
                  <a:off x="4887" y="2454"/>
                  <a:ext cx="799" cy="226"/>
                  <a:chOff x="4887" y="2454"/>
                  <a:chExt cx="799" cy="226"/>
                </a:xfrm>
              </p:grpSpPr>
              <p:sp>
                <p:nvSpPr>
                  <p:cNvPr id="535" name="Freeform 2101"/>
                  <p:cNvSpPr>
                    <a:spLocks/>
                  </p:cNvSpPr>
                  <p:nvPr/>
                </p:nvSpPr>
                <p:spPr bwMode="auto">
                  <a:xfrm>
                    <a:off x="4935" y="2536"/>
                    <a:ext cx="751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43"/>
                      </a:cxn>
                      <a:cxn ang="0">
                        <a:pos x="750" y="143"/>
                      </a:cxn>
                      <a:cxn ang="0">
                        <a:pos x="75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51" h="144">
                        <a:moveTo>
                          <a:pt x="0" y="0"/>
                        </a:moveTo>
                        <a:lnTo>
                          <a:pt x="0" y="143"/>
                        </a:lnTo>
                        <a:lnTo>
                          <a:pt x="750" y="143"/>
                        </a:lnTo>
                        <a:lnTo>
                          <a:pt x="75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36" name="Freeform 2102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799" cy="83"/>
                  </a:xfrm>
                  <a:custGeom>
                    <a:avLst/>
                    <a:gdLst/>
                    <a:ahLst/>
                    <a:cxnLst>
                      <a:cxn ang="0">
                        <a:pos x="798" y="82"/>
                      </a:cxn>
                      <a:cxn ang="0">
                        <a:pos x="48" y="82"/>
                      </a:cxn>
                      <a:cxn ang="0">
                        <a:pos x="0" y="0"/>
                      </a:cxn>
                      <a:cxn ang="0">
                        <a:pos x="677" y="0"/>
                      </a:cxn>
                      <a:cxn ang="0">
                        <a:pos x="798" y="82"/>
                      </a:cxn>
                    </a:cxnLst>
                    <a:rect l="0" t="0" r="r" b="b"/>
                    <a:pathLst>
                      <a:path w="799" h="83">
                        <a:moveTo>
                          <a:pt x="798" y="82"/>
                        </a:moveTo>
                        <a:lnTo>
                          <a:pt x="48" y="82"/>
                        </a:lnTo>
                        <a:lnTo>
                          <a:pt x="0" y="0"/>
                        </a:lnTo>
                        <a:lnTo>
                          <a:pt x="677" y="0"/>
                        </a:lnTo>
                        <a:lnTo>
                          <a:pt x="798" y="82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37" name="Freeform 2103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49" cy="226"/>
                  </a:xfrm>
                  <a:custGeom>
                    <a:avLst/>
                    <a:gdLst/>
                    <a:ahLst/>
                    <a:cxnLst>
                      <a:cxn ang="0">
                        <a:pos x="48" y="84"/>
                      </a:cxn>
                      <a:cxn ang="0">
                        <a:pos x="48" y="225"/>
                      </a:cxn>
                      <a:cxn ang="0">
                        <a:pos x="0" y="110"/>
                      </a:cxn>
                      <a:cxn ang="0">
                        <a:pos x="0" y="0"/>
                      </a:cxn>
                      <a:cxn ang="0">
                        <a:pos x="48" y="84"/>
                      </a:cxn>
                    </a:cxnLst>
                    <a:rect l="0" t="0" r="r" b="b"/>
                    <a:pathLst>
                      <a:path w="49" h="226">
                        <a:moveTo>
                          <a:pt x="48" y="84"/>
                        </a:moveTo>
                        <a:lnTo>
                          <a:pt x="48" y="225"/>
                        </a:lnTo>
                        <a:lnTo>
                          <a:pt x="0" y="110"/>
                        </a:lnTo>
                        <a:lnTo>
                          <a:pt x="0" y="0"/>
                        </a:lnTo>
                        <a:lnTo>
                          <a:pt x="48" y="84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527" name="Rectangle 2104"/>
                <p:cNvSpPr>
                  <a:spLocks noChangeArrowheads="1"/>
                </p:cNvSpPr>
                <p:nvPr/>
              </p:nvSpPr>
              <p:spPr bwMode="auto">
                <a:xfrm>
                  <a:off x="4955" y="2664"/>
                  <a:ext cx="703" cy="3"/>
                </a:xfrm>
                <a:prstGeom prst="rect">
                  <a:avLst/>
                </a:prstGeom>
                <a:solidFill>
                  <a:srgbClr val="40404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8" name="Rectangle 2105"/>
                <p:cNvSpPr>
                  <a:spLocks noChangeArrowheads="1"/>
                </p:cNvSpPr>
                <p:nvPr/>
              </p:nvSpPr>
              <p:spPr bwMode="auto">
                <a:xfrm>
                  <a:off x="5012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9" name="Rectangle 2106"/>
                <p:cNvSpPr>
                  <a:spLocks noChangeArrowheads="1"/>
                </p:cNvSpPr>
                <p:nvPr/>
              </p:nvSpPr>
              <p:spPr bwMode="auto">
                <a:xfrm>
                  <a:off x="5065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0" name="Rectangle 2107"/>
                <p:cNvSpPr>
                  <a:spLocks noChangeArrowheads="1"/>
                </p:cNvSpPr>
                <p:nvPr/>
              </p:nvSpPr>
              <p:spPr bwMode="auto">
                <a:xfrm>
                  <a:off x="5117" y="2651"/>
                  <a:ext cx="24" cy="1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1" name="Oval 2108"/>
                <p:cNvSpPr>
                  <a:spLocks noChangeArrowheads="1"/>
                </p:cNvSpPr>
                <p:nvPr/>
              </p:nvSpPr>
              <p:spPr bwMode="auto">
                <a:xfrm>
                  <a:off x="5184" y="2650"/>
                  <a:ext cx="1" cy="2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2" name="Oval 2109"/>
                <p:cNvSpPr>
                  <a:spLocks noChangeArrowheads="1"/>
                </p:cNvSpPr>
                <p:nvPr/>
              </p:nvSpPr>
              <p:spPr bwMode="auto">
                <a:xfrm>
                  <a:off x="5223" y="2652"/>
                  <a:ext cx="1" cy="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3" name="Rectangle 2110"/>
                <p:cNvSpPr>
                  <a:spLocks noChangeArrowheads="1"/>
                </p:cNvSpPr>
                <p:nvPr/>
              </p:nvSpPr>
              <p:spPr bwMode="auto">
                <a:xfrm>
                  <a:off x="4955" y="2551"/>
                  <a:ext cx="84" cy="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4" name="Freeform 2111"/>
                <p:cNvSpPr>
                  <a:spLocks/>
                </p:cNvSpPr>
                <p:nvPr/>
              </p:nvSpPr>
              <p:spPr bwMode="auto">
                <a:xfrm>
                  <a:off x="4932" y="2530"/>
                  <a:ext cx="743" cy="142"/>
                </a:xfrm>
                <a:custGeom>
                  <a:avLst/>
                  <a:gdLst/>
                  <a:ahLst/>
                  <a:cxnLst>
                    <a:cxn ang="0">
                      <a:pos x="0" y="141"/>
                    </a:cxn>
                    <a:cxn ang="0">
                      <a:pos x="0" y="0"/>
                    </a:cxn>
                    <a:cxn ang="0">
                      <a:pos x="742" y="0"/>
                    </a:cxn>
                  </a:cxnLst>
                  <a:rect l="0" t="0" r="r" b="b"/>
                  <a:pathLst>
                    <a:path w="743" h="142">
                      <a:moveTo>
                        <a:pt x="0" y="141"/>
                      </a:moveTo>
                      <a:lnTo>
                        <a:pt x="0" y="0"/>
                      </a:lnTo>
                      <a:lnTo>
                        <a:pt x="74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24" name="Oval 2112"/>
              <p:cNvSpPr>
                <a:spLocks noChangeArrowheads="1"/>
              </p:cNvSpPr>
              <p:nvPr/>
            </p:nvSpPr>
            <p:spPr bwMode="auto">
              <a:xfrm>
                <a:off x="5206" y="2608"/>
                <a:ext cx="184" cy="1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5" name="AutoShape 2113"/>
              <p:cNvSpPr>
                <a:spLocks noChangeArrowheads="1"/>
              </p:cNvSpPr>
              <p:nvPr/>
            </p:nvSpPr>
            <p:spPr bwMode="auto">
              <a:xfrm>
                <a:off x="5479" y="2566"/>
                <a:ext cx="166" cy="61"/>
              </a:xfrm>
              <a:prstGeom prst="roundRect">
                <a:avLst>
                  <a:gd name="adj" fmla="val 12495"/>
                </a:avLst>
              </a:prstGeom>
              <a:solidFill>
                <a:srgbClr val="037C0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endParaRPr lang="es-ES_tradnl" sz="170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469" name="Picture 17" descr="\\Sj-fs2\WG6\Corp ID Astro\Private\FORMATS\Icon Conversion\WMF Icons\IPTVBroadcastServer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40706" y="2643182"/>
              <a:ext cx="540754" cy="303215"/>
            </a:xfrm>
            <a:prstGeom prst="rect">
              <a:avLst/>
            </a:prstGeom>
            <a:noFill/>
          </p:spPr>
        </p:pic>
        <p:cxnSp>
          <p:nvCxnSpPr>
            <p:cNvPr id="470" name="직선 연결선 469"/>
            <p:cNvCxnSpPr/>
            <p:nvPr/>
          </p:nvCxnSpPr>
          <p:spPr>
            <a:xfrm>
              <a:off x="938718" y="3765806"/>
              <a:ext cx="119993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71" name="Picture 17" descr="Router_CM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38650" y="3601228"/>
              <a:ext cx="500066" cy="294601"/>
            </a:xfrm>
            <a:prstGeom prst="rect">
              <a:avLst/>
            </a:prstGeom>
            <a:noFill/>
          </p:spPr>
        </p:pic>
        <p:pic>
          <p:nvPicPr>
            <p:cNvPr id="472" name="Picture 9" descr="DSLAM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200000">
              <a:off x="522054" y="4331216"/>
              <a:ext cx="380982" cy="433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3" name="Picture 9" descr="DSLAM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200000">
              <a:off x="2165129" y="4331216"/>
              <a:ext cx="380982" cy="433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4" name="Picture 17" descr="Router_CM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5576" y="3629459"/>
              <a:ext cx="500066" cy="294601"/>
            </a:xfrm>
            <a:prstGeom prst="rect">
              <a:avLst/>
            </a:prstGeom>
            <a:noFill/>
          </p:spPr>
        </p:pic>
        <p:grpSp>
          <p:nvGrpSpPr>
            <p:cNvPr id="8" name="Group 2098"/>
            <p:cNvGrpSpPr>
              <a:grpSpLocks/>
            </p:cNvGrpSpPr>
            <p:nvPr/>
          </p:nvGrpSpPr>
          <p:grpSpPr bwMode="auto">
            <a:xfrm>
              <a:off x="1781460" y="5143512"/>
              <a:ext cx="500066" cy="146050"/>
              <a:chOff x="4887" y="2454"/>
              <a:chExt cx="799" cy="226"/>
            </a:xfrm>
          </p:grpSpPr>
          <p:grpSp>
            <p:nvGrpSpPr>
              <p:cNvPr id="9" name="Group 2099"/>
              <p:cNvGrpSpPr>
                <a:grpSpLocks/>
              </p:cNvGrpSpPr>
              <p:nvPr/>
            </p:nvGrpSpPr>
            <p:grpSpPr bwMode="auto">
              <a:xfrm>
                <a:off x="4887" y="2454"/>
                <a:ext cx="799" cy="226"/>
                <a:chOff x="4887" y="2454"/>
                <a:chExt cx="799" cy="226"/>
              </a:xfrm>
            </p:grpSpPr>
            <p:grpSp>
              <p:nvGrpSpPr>
                <p:cNvPr id="10" name="Group 2100"/>
                <p:cNvGrpSpPr>
                  <a:grpSpLocks/>
                </p:cNvGrpSpPr>
                <p:nvPr/>
              </p:nvGrpSpPr>
              <p:grpSpPr bwMode="auto">
                <a:xfrm>
                  <a:off x="4887" y="2454"/>
                  <a:ext cx="799" cy="226"/>
                  <a:chOff x="4887" y="2454"/>
                  <a:chExt cx="799" cy="226"/>
                </a:xfrm>
              </p:grpSpPr>
              <p:sp>
                <p:nvSpPr>
                  <p:cNvPr id="520" name="Freeform 2101"/>
                  <p:cNvSpPr>
                    <a:spLocks/>
                  </p:cNvSpPr>
                  <p:nvPr/>
                </p:nvSpPr>
                <p:spPr bwMode="auto">
                  <a:xfrm>
                    <a:off x="4935" y="2536"/>
                    <a:ext cx="751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43"/>
                      </a:cxn>
                      <a:cxn ang="0">
                        <a:pos x="750" y="143"/>
                      </a:cxn>
                      <a:cxn ang="0">
                        <a:pos x="75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51" h="144">
                        <a:moveTo>
                          <a:pt x="0" y="0"/>
                        </a:moveTo>
                        <a:lnTo>
                          <a:pt x="0" y="143"/>
                        </a:lnTo>
                        <a:lnTo>
                          <a:pt x="750" y="143"/>
                        </a:lnTo>
                        <a:lnTo>
                          <a:pt x="75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21" name="Freeform 2102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799" cy="83"/>
                  </a:xfrm>
                  <a:custGeom>
                    <a:avLst/>
                    <a:gdLst/>
                    <a:ahLst/>
                    <a:cxnLst>
                      <a:cxn ang="0">
                        <a:pos x="798" y="82"/>
                      </a:cxn>
                      <a:cxn ang="0">
                        <a:pos x="48" y="82"/>
                      </a:cxn>
                      <a:cxn ang="0">
                        <a:pos x="0" y="0"/>
                      </a:cxn>
                      <a:cxn ang="0">
                        <a:pos x="677" y="0"/>
                      </a:cxn>
                      <a:cxn ang="0">
                        <a:pos x="798" y="82"/>
                      </a:cxn>
                    </a:cxnLst>
                    <a:rect l="0" t="0" r="r" b="b"/>
                    <a:pathLst>
                      <a:path w="799" h="83">
                        <a:moveTo>
                          <a:pt x="798" y="82"/>
                        </a:moveTo>
                        <a:lnTo>
                          <a:pt x="48" y="82"/>
                        </a:lnTo>
                        <a:lnTo>
                          <a:pt x="0" y="0"/>
                        </a:lnTo>
                        <a:lnTo>
                          <a:pt x="677" y="0"/>
                        </a:lnTo>
                        <a:lnTo>
                          <a:pt x="798" y="82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22" name="Freeform 2103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49" cy="226"/>
                  </a:xfrm>
                  <a:custGeom>
                    <a:avLst/>
                    <a:gdLst/>
                    <a:ahLst/>
                    <a:cxnLst>
                      <a:cxn ang="0">
                        <a:pos x="48" y="84"/>
                      </a:cxn>
                      <a:cxn ang="0">
                        <a:pos x="48" y="225"/>
                      </a:cxn>
                      <a:cxn ang="0">
                        <a:pos x="0" y="110"/>
                      </a:cxn>
                      <a:cxn ang="0">
                        <a:pos x="0" y="0"/>
                      </a:cxn>
                      <a:cxn ang="0">
                        <a:pos x="48" y="84"/>
                      </a:cxn>
                    </a:cxnLst>
                    <a:rect l="0" t="0" r="r" b="b"/>
                    <a:pathLst>
                      <a:path w="49" h="226">
                        <a:moveTo>
                          <a:pt x="48" y="84"/>
                        </a:moveTo>
                        <a:lnTo>
                          <a:pt x="48" y="225"/>
                        </a:lnTo>
                        <a:lnTo>
                          <a:pt x="0" y="110"/>
                        </a:lnTo>
                        <a:lnTo>
                          <a:pt x="0" y="0"/>
                        </a:lnTo>
                        <a:lnTo>
                          <a:pt x="48" y="84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512" name="Rectangle 2104"/>
                <p:cNvSpPr>
                  <a:spLocks noChangeArrowheads="1"/>
                </p:cNvSpPr>
                <p:nvPr/>
              </p:nvSpPr>
              <p:spPr bwMode="auto">
                <a:xfrm>
                  <a:off x="4955" y="2664"/>
                  <a:ext cx="703" cy="3"/>
                </a:xfrm>
                <a:prstGeom prst="rect">
                  <a:avLst/>
                </a:prstGeom>
                <a:solidFill>
                  <a:srgbClr val="40404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3" name="Rectangle 2105"/>
                <p:cNvSpPr>
                  <a:spLocks noChangeArrowheads="1"/>
                </p:cNvSpPr>
                <p:nvPr/>
              </p:nvSpPr>
              <p:spPr bwMode="auto">
                <a:xfrm>
                  <a:off x="5012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4" name="Rectangle 2106"/>
                <p:cNvSpPr>
                  <a:spLocks noChangeArrowheads="1"/>
                </p:cNvSpPr>
                <p:nvPr/>
              </p:nvSpPr>
              <p:spPr bwMode="auto">
                <a:xfrm>
                  <a:off x="5065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5" name="Rectangle 2107"/>
                <p:cNvSpPr>
                  <a:spLocks noChangeArrowheads="1"/>
                </p:cNvSpPr>
                <p:nvPr/>
              </p:nvSpPr>
              <p:spPr bwMode="auto">
                <a:xfrm>
                  <a:off x="5117" y="2651"/>
                  <a:ext cx="24" cy="1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6" name="Oval 2108"/>
                <p:cNvSpPr>
                  <a:spLocks noChangeArrowheads="1"/>
                </p:cNvSpPr>
                <p:nvPr/>
              </p:nvSpPr>
              <p:spPr bwMode="auto">
                <a:xfrm>
                  <a:off x="5184" y="2650"/>
                  <a:ext cx="1" cy="2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7" name="Oval 2109"/>
                <p:cNvSpPr>
                  <a:spLocks noChangeArrowheads="1"/>
                </p:cNvSpPr>
                <p:nvPr/>
              </p:nvSpPr>
              <p:spPr bwMode="auto">
                <a:xfrm>
                  <a:off x="5223" y="2652"/>
                  <a:ext cx="1" cy="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8" name="Rectangle 2110"/>
                <p:cNvSpPr>
                  <a:spLocks noChangeArrowheads="1"/>
                </p:cNvSpPr>
                <p:nvPr/>
              </p:nvSpPr>
              <p:spPr bwMode="auto">
                <a:xfrm>
                  <a:off x="4955" y="2551"/>
                  <a:ext cx="84" cy="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9" name="Freeform 2111"/>
                <p:cNvSpPr>
                  <a:spLocks/>
                </p:cNvSpPr>
                <p:nvPr/>
              </p:nvSpPr>
              <p:spPr bwMode="auto">
                <a:xfrm>
                  <a:off x="4932" y="2530"/>
                  <a:ext cx="743" cy="142"/>
                </a:xfrm>
                <a:custGeom>
                  <a:avLst/>
                  <a:gdLst/>
                  <a:ahLst/>
                  <a:cxnLst>
                    <a:cxn ang="0">
                      <a:pos x="0" y="141"/>
                    </a:cxn>
                    <a:cxn ang="0">
                      <a:pos x="0" y="0"/>
                    </a:cxn>
                    <a:cxn ang="0">
                      <a:pos x="742" y="0"/>
                    </a:cxn>
                  </a:cxnLst>
                  <a:rect l="0" t="0" r="r" b="b"/>
                  <a:pathLst>
                    <a:path w="743" h="142">
                      <a:moveTo>
                        <a:pt x="0" y="141"/>
                      </a:moveTo>
                      <a:lnTo>
                        <a:pt x="0" y="0"/>
                      </a:lnTo>
                      <a:lnTo>
                        <a:pt x="74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09" name="Oval 2112"/>
              <p:cNvSpPr>
                <a:spLocks noChangeArrowheads="1"/>
              </p:cNvSpPr>
              <p:nvPr/>
            </p:nvSpPr>
            <p:spPr bwMode="auto">
              <a:xfrm>
                <a:off x="5206" y="2608"/>
                <a:ext cx="184" cy="1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0" name="AutoShape 2113"/>
              <p:cNvSpPr>
                <a:spLocks noChangeArrowheads="1"/>
              </p:cNvSpPr>
              <p:nvPr/>
            </p:nvSpPr>
            <p:spPr bwMode="auto">
              <a:xfrm>
                <a:off x="5479" y="2566"/>
                <a:ext cx="166" cy="61"/>
              </a:xfrm>
              <a:prstGeom prst="roundRect">
                <a:avLst>
                  <a:gd name="adj" fmla="val 12495"/>
                </a:avLst>
              </a:prstGeom>
              <a:solidFill>
                <a:srgbClr val="037C0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endParaRPr lang="es-ES_tradnl" sz="17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2098"/>
            <p:cNvGrpSpPr>
              <a:grpSpLocks/>
            </p:cNvGrpSpPr>
            <p:nvPr/>
          </p:nvGrpSpPr>
          <p:grpSpPr bwMode="auto">
            <a:xfrm>
              <a:off x="781328" y="5143512"/>
              <a:ext cx="500066" cy="146050"/>
              <a:chOff x="4887" y="2454"/>
              <a:chExt cx="799" cy="226"/>
            </a:xfrm>
          </p:grpSpPr>
          <p:grpSp>
            <p:nvGrpSpPr>
              <p:cNvPr id="12" name="Group 2099"/>
              <p:cNvGrpSpPr>
                <a:grpSpLocks/>
              </p:cNvGrpSpPr>
              <p:nvPr/>
            </p:nvGrpSpPr>
            <p:grpSpPr bwMode="auto">
              <a:xfrm>
                <a:off x="4887" y="2454"/>
                <a:ext cx="799" cy="226"/>
                <a:chOff x="4887" y="2454"/>
                <a:chExt cx="799" cy="226"/>
              </a:xfrm>
            </p:grpSpPr>
            <p:grpSp>
              <p:nvGrpSpPr>
                <p:cNvPr id="13" name="Group 2100"/>
                <p:cNvGrpSpPr>
                  <a:grpSpLocks/>
                </p:cNvGrpSpPr>
                <p:nvPr/>
              </p:nvGrpSpPr>
              <p:grpSpPr bwMode="auto">
                <a:xfrm>
                  <a:off x="4887" y="2454"/>
                  <a:ext cx="799" cy="226"/>
                  <a:chOff x="4887" y="2454"/>
                  <a:chExt cx="799" cy="226"/>
                </a:xfrm>
              </p:grpSpPr>
              <p:sp>
                <p:nvSpPr>
                  <p:cNvPr id="505" name="Freeform 2101"/>
                  <p:cNvSpPr>
                    <a:spLocks/>
                  </p:cNvSpPr>
                  <p:nvPr/>
                </p:nvSpPr>
                <p:spPr bwMode="auto">
                  <a:xfrm>
                    <a:off x="4935" y="2536"/>
                    <a:ext cx="751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43"/>
                      </a:cxn>
                      <a:cxn ang="0">
                        <a:pos x="750" y="143"/>
                      </a:cxn>
                      <a:cxn ang="0">
                        <a:pos x="75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51" h="144">
                        <a:moveTo>
                          <a:pt x="0" y="0"/>
                        </a:moveTo>
                        <a:lnTo>
                          <a:pt x="0" y="143"/>
                        </a:lnTo>
                        <a:lnTo>
                          <a:pt x="750" y="143"/>
                        </a:lnTo>
                        <a:lnTo>
                          <a:pt x="75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06" name="Freeform 2102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799" cy="83"/>
                  </a:xfrm>
                  <a:custGeom>
                    <a:avLst/>
                    <a:gdLst/>
                    <a:ahLst/>
                    <a:cxnLst>
                      <a:cxn ang="0">
                        <a:pos x="798" y="82"/>
                      </a:cxn>
                      <a:cxn ang="0">
                        <a:pos x="48" y="82"/>
                      </a:cxn>
                      <a:cxn ang="0">
                        <a:pos x="0" y="0"/>
                      </a:cxn>
                      <a:cxn ang="0">
                        <a:pos x="677" y="0"/>
                      </a:cxn>
                      <a:cxn ang="0">
                        <a:pos x="798" y="82"/>
                      </a:cxn>
                    </a:cxnLst>
                    <a:rect l="0" t="0" r="r" b="b"/>
                    <a:pathLst>
                      <a:path w="799" h="83">
                        <a:moveTo>
                          <a:pt x="798" y="82"/>
                        </a:moveTo>
                        <a:lnTo>
                          <a:pt x="48" y="82"/>
                        </a:lnTo>
                        <a:lnTo>
                          <a:pt x="0" y="0"/>
                        </a:lnTo>
                        <a:lnTo>
                          <a:pt x="677" y="0"/>
                        </a:lnTo>
                        <a:lnTo>
                          <a:pt x="798" y="82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07" name="Freeform 2103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49" cy="226"/>
                  </a:xfrm>
                  <a:custGeom>
                    <a:avLst/>
                    <a:gdLst/>
                    <a:ahLst/>
                    <a:cxnLst>
                      <a:cxn ang="0">
                        <a:pos x="48" y="84"/>
                      </a:cxn>
                      <a:cxn ang="0">
                        <a:pos x="48" y="225"/>
                      </a:cxn>
                      <a:cxn ang="0">
                        <a:pos x="0" y="110"/>
                      </a:cxn>
                      <a:cxn ang="0">
                        <a:pos x="0" y="0"/>
                      </a:cxn>
                      <a:cxn ang="0">
                        <a:pos x="48" y="84"/>
                      </a:cxn>
                    </a:cxnLst>
                    <a:rect l="0" t="0" r="r" b="b"/>
                    <a:pathLst>
                      <a:path w="49" h="226">
                        <a:moveTo>
                          <a:pt x="48" y="84"/>
                        </a:moveTo>
                        <a:lnTo>
                          <a:pt x="48" y="225"/>
                        </a:lnTo>
                        <a:lnTo>
                          <a:pt x="0" y="110"/>
                        </a:lnTo>
                        <a:lnTo>
                          <a:pt x="0" y="0"/>
                        </a:lnTo>
                        <a:lnTo>
                          <a:pt x="48" y="84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97" name="Rectangle 2104"/>
                <p:cNvSpPr>
                  <a:spLocks noChangeArrowheads="1"/>
                </p:cNvSpPr>
                <p:nvPr/>
              </p:nvSpPr>
              <p:spPr bwMode="auto">
                <a:xfrm>
                  <a:off x="4955" y="2664"/>
                  <a:ext cx="703" cy="3"/>
                </a:xfrm>
                <a:prstGeom prst="rect">
                  <a:avLst/>
                </a:prstGeom>
                <a:solidFill>
                  <a:srgbClr val="40404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98" name="Rectangle 2105"/>
                <p:cNvSpPr>
                  <a:spLocks noChangeArrowheads="1"/>
                </p:cNvSpPr>
                <p:nvPr/>
              </p:nvSpPr>
              <p:spPr bwMode="auto">
                <a:xfrm>
                  <a:off x="5012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99" name="Rectangle 2106"/>
                <p:cNvSpPr>
                  <a:spLocks noChangeArrowheads="1"/>
                </p:cNvSpPr>
                <p:nvPr/>
              </p:nvSpPr>
              <p:spPr bwMode="auto">
                <a:xfrm>
                  <a:off x="5065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0" name="Rectangle 2107"/>
                <p:cNvSpPr>
                  <a:spLocks noChangeArrowheads="1"/>
                </p:cNvSpPr>
                <p:nvPr/>
              </p:nvSpPr>
              <p:spPr bwMode="auto">
                <a:xfrm>
                  <a:off x="5117" y="2651"/>
                  <a:ext cx="24" cy="1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1" name="Oval 2108"/>
                <p:cNvSpPr>
                  <a:spLocks noChangeArrowheads="1"/>
                </p:cNvSpPr>
                <p:nvPr/>
              </p:nvSpPr>
              <p:spPr bwMode="auto">
                <a:xfrm>
                  <a:off x="5184" y="2650"/>
                  <a:ext cx="1" cy="2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2" name="Oval 2109"/>
                <p:cNvSpPr>
                  <a:spLocks noChangeArrowheads="1"/>
                </p:cNvSpPr>
                <p:nvPr/>
              </p:nvSpPr>
              <p:spPr bwMode="auto">
                <a:xfrm>
                  <a:off x="5223" y="2652"/>
                  <a:ext cx="1" cy="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3" name="Rectangle 2110"/>
                <p:cNvSpPr>
                  <a:spLocks noChangeArrowheads="1"/>
                </p:cNvSpPr>
                <p:nvPr/>
              </p:nvSpPr>
              <p:spPr bwMode="auto">
                <a:xfrm>
                  <a:off x="4955" y="2551"/>
                  <a:ext cx="84" cy="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4" name="Freeform 2111"/>
                <p:cNvSpPr>
                  <a:spLocks/>
                </p:cNvSpPr>
                <p:nvPr/>
              </p:nvSpPr>
              <p:spPr bwMode="auto">
                <a:xfrm>
                  <a:off x="4932" y="2530"/>
                  <a:ext cx="743" cy="142"/>
                </a:xfrm>
                <a:custGeom>
                  <a:avLst/>
                  <a:gdLst/>
                  <a:ahLst/>
                  <a:cxnLst>
                    <a:cxn ang="0">
                      <a:pos x="0" y="141"/>
                    </a:cxn>
                    <a:cxn ang="0">
                      <a:pos x="0" y="0"/>
                    </a:cxn>
                    <a:cxn ang="0">
                      <a:pos x="742" y="0"/>
                    </a:cxn>
                  </a:cxnLst>
                  <a:rect l="0" t="0" r="r" b="b"/>
                  <a:pathLst>
                    <a:path w="743" h="142">
                      <a:moveTo>
                        <a:pt x="0" y="141"/>
                      </a:moveTo>
                      <a:lnTo>
                        <a:pt x="0" y="0"/>
                      </a:lnTo>
                      <a:lnTo>
                        <a:pt x="74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94" name="Oval 2112"/>
              <p:cNvSpPr>
                <a:spLocks noChangeArrowheads="1"/>
              </p:cNvSpPr>
              <p:nvPr/>
            </p:nvSpPr>
            <p:spPr bwMode="auto">
              <a:xfrm>
                <a:off x="5206" y="2608"/>
                <a:ext cx="184" cy="1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5" name="AutoShape 2113"/>
              <p:cNvSpPr>
                <a:spLocks noChangeArrowheads="1"/>
              </p:cNvSpPr>
              <p:nvPr/>
            </p:nvSpPr>
            <p:spPr bwMode="auto">
              <a:xfrm>
                <a:off x="5479" y="2566"/>
                <a:ext cx="166" cy="61"/>
              </a:xfrm>
              <a:prstGeom prst="roundRect">
                <a:avLst>
                  <a:gd name="adj" fmla="val 12495"/>
                </a:avLst>
              </a:prstGeom>
              <a:solidFill>
                <a:srgbClr val="037C0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endParaRPr lang="es-ES_tradnl" sz="17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" name="Group 2098"/>
            <p:cNvGrpSpPr>
              <a:grpSpLocks/>
            </p:cNvGrpSpPr>
            <p:nvPr/>
          </p:nvGrpSpPr>
          <p:grpSpPr bwMode="auto">
            <a:xfrm>
              <a:off x="138386" y="5143512"/>
              <a:ext cx="500066" cy="146050"/>
              <a:chOff x="4887" y="2454"/>
              <a:chExt cx="799" cy="226"/>
            </a:xfrm>
          </p:grpSpPr>
          <p:grpSp>
            <p:nvGrpSpPr>
              <p:cNvPr id="15" name="Group 2099"/>
              <p:cNvGrpSpPr>
                <a:grpSpLocks/>
              </p:cNvGrpSpPr>
              <p:nvPr/>
            </p:nvGrpSpPr>
            <p:grpSpPr bwMode="auto">
              <a:xfrm>
                <a:off x="4887" y="2454"/>
                <a:ext cx="799" cy="226"/>
                <a:chOff x="4887" y="2454"/>
                <a:chExt cx="799" cy="226"/>
              </a:xfrm>
            </p:grpSpPr>
            <p:grpSp>
              <p:nvGrpSpPr>
                <p:cNvPr id="16" name="Group 2100"/>
                <p:cNvGrpSpPr>
                  <a:grpSpLocks/>
                </p:cNvGrpSpPr>
                <p:nvPr/>
              </p:nvGrpSpPr>
              <p:grpSpPr bwMode="auto">
                <a:xfrm>
                  <a:off x="4887" y="2454"/>
                  <a:ext cx="799" cy="226"/>
                  <a:chOff x="4887" y="2454"/>
                  <a:chExt cx="799" cy="226"/>
                </a:xfrm>
              </p:grpSpPr>
              <p:sp>
                <p:nvSpPr>
                  <p:cNvPr id="490" name="Freeform 2101"/>
                  <p:cNvSpPr>
                    <a:spLocks/>
                  </p:cNvSpPr>
                  <p:nvPr/>
                </p:nvSpPr>
                <p:spPr bwMode="auto">
                  <a:xfrm>
                    <a:off x="4935" y="2536"/>
                    <a:ext cx="751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43"/>
                      </a:cxn>
                      <a:cxn ang="0">
                        <a:pos x="750" y="143"/>
                      </a:cxn>
                      <a:cxn ang="0">
                        <a:pos x="75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51" h="144">
                        <a:moveTo>
                          <a:pt x="0" y="0"/>
                        </a:moveTo>
                        <a:lnTo>
                          <a:pt x="0" y="143"/>
                        </a:lnTo>
                        <a:lnTo>
                          <a:pt x="750" y="143"/>
                        </a:lnTo>
                        <a:lnTo>
                          <a:pt x="75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1" name="Freeform 2102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799" cy="83"/>
                  </a:xfrm>
                  <a:custGeom>
                    <a:avLst/>
                    <a:gdLst/>
                    <a:ahLst/>
                    <a:cxnLst>
                      <a:cxn ang="0">
                        <a:pos x="798" y="82"/>
                      </a:cxn>
                      <a:cxn ang="0">
                        <a:pos x="48" y="82"/>
                      </a:cxn>
                      <a:cxn ang="0">
                        <a:pos x="0" y="0"/>
                      </a:cxn>
                      <a:cxn ang="0">
                        <a:pos x="677" y="0"/>
                      </a:cxn>
                      <a:cxn ang="0">
                        <a:pos x="798" y="82"/>
                      </a:cxn>
                    </a:cxnLst>
                    <a:rect l="0" t="0" r="r" b="b"/>
                    <a:pathLst>
                      <a:path w="799" h="83">
                        <a:moveTo>
                          <a:pt x="798" y="82"/>
                        </a:moveTo>
                        <a:lnTo>
                          <a:pt x="48" y="82"/>
                        </a:lnTo>
                        <a:lnTo>
                          <a:pt x="0" y="0"/>
                        </a:lnTo>
                        <a:lnTo>
                          <a:pt x="677" y="0"/>
                        </a:lnTo>
                        <a:lnTo>
                          <a:pt x="798" y="82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2" name="Freeform 2103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49" cy="226"/>
                  </a:xfrm>
                  <a:custGeom>
                    <a:avLst/>
                    <a:gdLst/>
                    <a:ahLst/>
                    <a:cxnLst>
                      <a:cxn ang="0">
                        <a:pos x="48" y="84"/>
                      </a:cxn>
                      <a:cxn ang="0">
                        <a:pos x="48" y="225"/>
                      </a:cxn>
                      <a:cxn ang="0">
                        <a:pos x="0" y="110"/>
                      </a:cxn>
                      <a:cxn ang="0">
                        <a:pos x="0" y="0"/>
                      </a:cxn>
                      <a:cxn ang="0">
                        <a:pos x="48" y="84"/>
                      </a:cxn>
                    </a:cxnLst>
                    <a:rect l="0" t="0" r="r" b="b"/>
                    <a:pathLst>
                      <a:path w="49" h="226">
                        <a:moveTo>
                          <a:pt x="48" y="84"/>
                        </a:moveTo>
                        <a:lnTo>
                          <a:pt x="48" y="225"/>
                        </a:lnTo>
                        <a:lnTo>
                          <a:pt x="0" y="110"/>
                        </a:lnTo>
                        <a:lnTo>
                          <a:pt x="0" y="0"/>
                        </a:lnTo>
                        <a:lnTo>
                          <a:pt x="48" y="84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82" name="Rectangle 2104"/>
                <p:cNvSpPr>
                  <a:spLocks noChangeArrowheads="1"/>
                </p:cNvSpPr>
                <p:nvPr/>
              </p:nvSpPr>
              <p:spPr bwMode="auto">
                <a:xfrm>
                  <a:off x="4955" y="2664"/>
                  <a:ext cx="703" cy="3"/>
                </a:xfrm>
                <a:prstGeom prst="rect">
                  <a:avLst/>
                </a:prstGeom>
                <a:solidFill>
                  <a:srgbClr val="40404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3" name="Rectangle 2105"/>
                <p:cNvSpPr>
                  <a:spLocks noChangeArrowheads="1"/>
                </p:cNvSpPr>
                <p:nvPr/>
              </p:nvSpPr>
              <p:spPr bwMode="auto">
                <a:xfrm>
                  <a:off x="5012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4" name="Rectangle 2106"/>
                <p:cNvSpPr>
                  <a:spLocks noChangeArrowheads="1"/>
                </p:cNvSpPr>
                <p:nvPr/>
              </p:nvSpPr>
              <p:spPr bwMode="auto">
                <a:xfrm>
                  <a:off x="5065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5" name="Rectangle 2107"/>
                <p:cNvSpPr>
                  <a:spLocks noChangeArrowheads="1"/>
                </p:cNvSpPr>
                <p:nvPr/>
              </p:nvSpPr>
              <p:spPr bwMode="auto">
                <a:xfrm>
                  <a:off x="5117" y="2651"/>
                  <a:ext cx="24" cy="1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6" name="Oval 2108"/>
                <p:cNvSpPr>
                  <a:spLocks noChangeArrowheads="1"/>
                </p:cNvSpPr>
                <p:nvPr/>
              </p:nvSpPr>
              <p:spPr bwMode="auto">
                <a:xfrm>
                  <a:off x="5184" y="2650"/>
                  <a:ext cx="1" cy="2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7" name="Oval 2109"/>
                <p:cNvSpPr>
                  <a:spLocks noChangeArrowheads="1"/>
                </p:cNvSpPr>
                <p:nvPr/>
              </p:nvSpPr>
              <p:spPr bwMode="auto">
                <a:xfrm>
                  <a:off x="5223" y="2652"/>
                  <a:ext cx="1" cy="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8" name="Rectangle 2110"/>
                <p:cNvSpPr>
                  <a:spLocks noChangeArrowheads="1"/>
                </p:cNvSpPr>
                <p:nvPr/>
              </p:nvSpPr>
              <p:spPr bwMode="auto">
                <a:xfrm>
                  <a:off x="4955" y="2551"/>
                  <a:ext cx="84" cy="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9" name="Freeform 2111"/>
                <p:cNvSpPr>
                  <a:spLocks/>
                </p:cNvSpPr>
                <p:nvPr/>
              </p:nvSpPr>
              <p:spPr bwMode="auto">
                <a:xfrm>
                  <a:off x="4932" y="2530"/>
                  <a:ext cx="743" cy="142"/>
                </a:xfrm>
                <a:custGeom>
                  <a:avLst/>
                  <a:gdLst/>
                  <a:ahLst/>
                  <a:cxnLst>
                    <a:cxn ang="0">
                      <a:pos x="0" y="141"/>
                    </a:cxn>
                    <a:cxn ang="0">
                      <a:pos x="0" y="0"/>
                    </a:cxn>
                    <a:cxn ang="0">
                      <a:pos x="742" y="0"/>
                    </a:cxn>
                  </a:cxnLst>
                  <a:rect l="0" t="0" r="r" b="b"/>
                  <a:pathLst>
                    <a:path w="743" h="142">
                      <a:moveTo>
                        <a:pt x="0" y="141"/>
                      </a:moveTo>
                      <a:lnTo>
                        <a:pt x="0" y="0"/>
                      </a:lnTo>
                      <a:lnTo>
                        <a:pt x="74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79" name="Oval 2112"/>
              <p:cNvSpPr>
                <a:spLocks noChangeArrowheads="1"/>
              </p:cNvSpPr>
              <p:nvPr/>
            </p:nvSpPr>
            <p:spPr bwMode="auto">
              <a:xfrm>
                <a:off x="5206" y="2608"/>
                <a:ext cx="184" cy="1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0" name="AutoShape 2113"/>
              <p:cNvSpPr>
                <a:spLocks noChangeArrowheads="1"/>
              </p:cNvSpPr>
              <p:nvPr/>
            </p:nvSpPr>
            <p:spPr bwMode="auto">
              <a:xfrm>
                <a:off x="5479" y="2566"/>
                <a:ext cx="166" cy="61"/>
              </a:xfrm>
              <a:prstGeom prst="roundRect">
                <a:avLst>
                  <a:gd name="adj" fmla="val 12495"/>
                </a:avLst>
              </a:prstGeom>
              <a:solidFill>
                <a:srgbClr val="037C0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endParaRPr lang="es-ES_tradnl" sz="17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7" name="그룹 580"/>
          <p:cNvGrpSpPr/>
          <p:nvPr/>
        </p:nvGrpSpPr>
        <p:grpSpPr>
          <a:xfrm>
            <a:off x="4761076" y="1785926"/>
            <a:ext cx="2656869" cy="2860620"/>
            <a:chOff x="3124927" y="2427937"/>
            <a:chExt cx="3000396" cy="2858451"/>
          </a:xfrm>
        </p:grpSpPr>
        <p:pic>
          <p:nvPicPr>
            <p:cNvPr id="376" name="Picture 1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1373777">
              <a:off x="3124927" y="2427937"/>
              <a:ext cx="3000396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77" name="직선 연결선 376"/>
            <p:cNvCxnSpPr/>
            <p:nvPr/>
          </p:nvCxnSpPr>
          <p:spPr>
            <a:xfrm rot="5400000">
              <a:off x="3350127" y="4687698"/>
              <a:ext cx="500066" cy="5073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8" name="직선 연결선 377"/>
            <p:cNvCxnSpPr/>
            <p:nvPr/>
          </p:nvCxnSpPr>
          <p:spPr>
            <a:xfrm rot="16200000" flipH="1">
              <a:off x="3807216" y="4737930"/>
              <a:ext cx="500066" cy="4068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9" name="직선 연결선 378"/>
            <p:cNvCxnSpPr/>
            <p:nvPr/>
          </p:nvCxnSpPr>
          <p:spPr>
            <a:xfrm rot="5400000">
              <a:off x="5031855" y="4720482"/>
              <a:ext cx="479682" cy="4213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0" name="직선 연결선 379"/>
            <p:cNvCxnSpPr/>
            <p:nvPr/>
          </p:nvCxnSpPr>
          <p:spPr>
            <a:xfrm rot="16200000" flipH="1">
              <a:off x="5453225" y="4720481"/>
              <a:ext cx="479682" cy="4213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1" name="직선 연결선 380"/>
            <p:cNvCxnSpPr/>
            <p:nvPr/>
          </p:nvCxnSpPr>
          <p:spPr>
            <a:xfrm rot="16200000" flipH="1">
              <a:off x="4696563" y="2833938"/>
              <a:ext cx="714380" cy="8572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2" name="직선 연결선 381"/>
            <p:cNvCxnSpPr/>
            <p:nvPr/>
          </p:nvCxnSpPr>
          <p:spPr>
            <a:xfrm rot="5400000" flipH="1" flipV="1">
              <a:off x="3882283" y="2876914"/>
              <a:ext cx="714380" cy="7713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3" name="직선 연결선 382"/>
            <p:cNvCxnSpPr/>
            <p:nvPr/>
          </p:nvCxnSpPr>
          <p:spPr>
            <a:xfrm rot="5400000">
              <a:off x="3596531" y="4148284"/>
              <a:ext cx="500066" cy="145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4" name="직선 연결선 383"/>
            <p:cNvCxnSpPr/>
            <p:nvPr/>
          </p:nvCxnSpPr>
          <p:spPr>
            <a:xfrm rot="5400000">
              <a:off x="5225091" y="4148284"/>
              <a:ext cx="500066" cy="145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8" name="Group 2098"/>
            <p:cNvGrpSpPr>
              <a:grpSpLocks/>
            </p:cNvGrpSpPr>
            <p:nvPr/>
          </p:nvGrpSpPr>
          <p:grpSpPr bwMode="auto">
            <a:xfrm>
              <a:off x="5553819" y="5140338"/>
              <a:ext cx="500066" cy="146050"/>
              <a:chOff x="4887" y="2454"/>
              <a:chExt cx="799" cy="226"/>
            </a:xfrm>
          </p:grpSpPr>
          <p:grpSp>
            <p:nvGrpSpPr>
              <p:cNvPr id="19" name="Group 2099"/>
              <p:cNvGrpSpPr>
                <a:grpSpLocks/>
              </p:cNvGrpSpPr>
              <p:nvPr/>
            </p:nvGrpSpPr>
            <p:grpSpPr bwMode="auto">
              <a:xfrm>
                <a:off x="4887" y="2454"/>
                <a:ext cx="799" cy="226"/>
                <a:chOff x="4887" y="2454"/>
                <a:chExt cx="799" cy="226"/>
              </a:xfrm>
            </p:grpSpPr>
            <p:grpSp>
              <p:nvGrpSpPr>
                <p:cNvPr id="20" name="Group 2100"/>
                <p:cNvGrpSpPr>
                  <a:grpSpLocks/>
                </p:cNvGrpSpPr>
                <p:nvPr/>
              </p:nvGrpSpPr>
              <p:grpSpPr bwMode="auto">
                <a:xfrm>
                  <a:off x="4887" y="2454"/>
                  <a:ext cx="799" cy="226"/>
                  <a:chOff x="4887" y="2454"/>
                  <a:chExt cx="799" cy="226"/>
                </a:xfrm>
              </p:grpSpPr>
              <p:sp>
                <p:nvSpPr>
                  <p:cNvPr id="452" name="Freeform 2101"/>
                  <p:cNvSpPr>
                    <a:spLocks/>
                  </p:cNvSpPr>
                  <p:nvPr/>
                </p:nvSpPr>
                <p:spPr bwMode="auto">
                  <a:xfrm>
                    <a:off x="4935" y="2536"/>
                    <a:ext cx="751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43"/>
                      </a:cxn>
                      <a:cxn ang="0">
                        <a:pos x="750" y="143"/>
                      </a:cxn>
                      <a:cxn ang="0">
                        <a:pos x="75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51" h="144">
                        <a:moveTo>
                          <a:pt x="0" y="0"/>
                        </a:moveTo>
                        <a:lnTo>
                          <a:pt x="0" y="143"/>
                        </a:lnTo>
                        <a:lnTo>
                          <a:pt x="750" y="143"/>
                        </a:lnTo>
                        <a:lnTo>
                          <a:pt x="75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3" name="Freeform 2102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799" cy="83"/>
                  </a:xfrm>
                  <a:custGeom>
                    <a:avLst/>
                    <a:gdLst/>
                    <a:ahLst/>
                    <a:cxnLst>
                      <a:cxn ang="0">
                        <a:pos x="798" y="82"/>
                      </a:cxn>
                      <a:cxn ang="0">
                        <a:pos x="48" y="82"/>
                      </a:cxn>
                      <a:cxn ang="0">
                        <a:pos x="0" y="0"/>
                      </a:cxn>
                      <a:cxn ang="0">
                        <a:pos x="677" y="0"/>
                      </a:cxn>
                      <a:cxn ang="0">
                        <a:pos x="798" y="82"/>
                      </a:cxn>
                    </a:cxnLst>
                    <a:rect l="0" t="0" r="r" b="b"/>
                    <a:pathLst>
                      <a:path w="799" h="83">
                        <a:moveTo>
                          <a:pt x="798" y="82"/>
                        </a:moveTo>
                        <a:lnTo>
                          <a:pt x="48" y="82"/>
                        </a:lnTo>
                        <a:lnTo>
                          <a:pt x="0" y="0"/>
                        </a:lnTo>
                        <a:lnTo>
                          <a:pt x="677" y="0"/>
                        </a:lnTo>
                        <a:lnTo>
                          <a:pt x="798" y="82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4" name="Freeform 2103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49" cy="226"/>
                  </a:xfrm>
                  <a:custGeom>
                    <a:avLst/>
                    <a:gdLst/>
                    <a:ahLst/>
                    <a:cxnLst>
                      <a:cxn ang="0">
                        <a:pos x="48" y="84"/>
                      </a:cxn>
                      <a:cxn ang="0">
                        <a:pos x="48" y="225"/>
                      </a:cxn>
                      <a:cxn ang="0">
                        <a:pos x="0" y="110"/>
                      </a:cxn>
                      <a:cxn ang="0">
                        <a:pos x="0" y="0"/>
                      </a:cxn>
                      <a:cxn ang="0">
                        <a:pos x="48" y="84"/>
                      </a:cxn>
                    </a:cxnLst>
                    <a:rect l="0" t="0" r="r" b="b"/>
                    <a:pathLst>
                      <a:path w="49" h="226">
                        <a:moveTo>
                          <a:pt x="48" y="84"/>
                        </a:moveTo>
                        <a:lnTo>
                          <a:pt x="48" y="225"/>
                        </a:lnTo>
                        <a:lnTo>
                          <a:pt x="0" y="110"/>
                        </a:lnTo>
                        <a:lnTo>
                          <a:pt x="0" y="0"/>
                        </a:lnTo>
                        <a:lnTo>
                          <a:pt x="48" y="84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4" name="Rectangle 2104"/>
                <p:cNvSpPr>
                  <a:spLocks noChangeArrowheads="1"/>
                </p:cNvSpPr>
                <p:nvPr/>
              </p:nvSpPr>
              <p:spPr bwMode="auto">
                <a:xfrm>
                  <a:off x="4955" y="2664"/>
                  <a:ext cx="703" cy="3"/>
                </a:xfrm>
                <a:prstGeom prst="rect">
                  <a:avLst/>
                </a:prstGeom>
                <a:solidFill>
                  <a:srgbClr val="40404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5" name="Rectangle 2105"/>
                <p:cNvSpPr>
                  <a:spLocks noChangeArrowheads="1"/>
                </p:cNvSpPr>
                <p:nvPr/>
              </p:nvSpPr>
              <p:spPr bwMode="auto">
                <a:xfrm>
                  <a:off x="5012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6" name="Rectangle 2106"/>
                <p:cNvSpPr>
                  <a:spLocks noChangeArrowheads="1"/>
                </p:cNvSpPr>
                <p:nvPr/>
              </p:nvSpPr>
              <p:spPr bwMode="auto">
                <a:xfrm>
                  <a:off x="5065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7" name="Rectangle 2107"/>
                <p:cNvSpPr>
                  <a:spLocks noChangeArrowheads="1"/>
                </p:cNvSpPr>
                <p:nvPr/>
              </p:nvSpPr>
              <p:spPr bwMode="auto">
                <a:xfrm>
                  <a:off x="5117" y="2651"/>
                  <a:ext cx="24" cy="1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8" name="Oval 2108"/>
                <p:cNvSpPr>
                  <a:spLocks noChangeArrowheads="1"/>
                </p:cNvSpPr>
                <p:nvPr/>
              </p:nvSpPr>
              <p:spPr bwMode="auto">
                <a:xfrm>
                  <a:off x="5184" y="2650"/>
                  <a:ext cx="1" cy="2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9" name="Oval 2109"/>
                <p:cNvSpPr>
                  <a:spLocks noChangeArrowheads="1"/>
                </p:cNvSpPr>
                <p:nvPr/>
              </p:nvSpPr>
              <p:spPr bwMode="auto">
                <a:xfrm>
                  <a:off x="5223" y="2652"/>
                  <a:ext cx="1" cy="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50" name="Rectangle 2110"/>
                <p:cNvSpPr>
                  <a:spLocks noChangeArrowheads="1"/>
                </p:cNvSpPr>
                <p:nvPr/>
              </p:nvSpPr>
              <p:spPr bwMode="auto">
                <a:xfrm>
                  <a:off x="4955" y="2551"/>
                  <a:ext cx="84" cy="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51" name="Freeform 2111"/>
                <p:cNvSpPr>
                  <a:spLocks/>
                </p:cNvSpPr>
                <p:nvPr/>
              </p:nvSpPr>
              <p:spPr bwMode="auto">
                <a:xfrm>
                  <a:off x="4932" y="2530"/>
                  <a:ext cx="743" cy="142"/>
                </a:xfrm>
                <a:custGeom>
                  <a:avLst/>
                  <a:gdLst/>
                  <a:ahLst/>
                  <a:cxnLst>
                    <a:cxn ang="0">
                      <a:pos x="0" y="141"/>
                    </a:cxn>
                    <a:cxn ang="0">
                      <a:pos x="0" y="0"/>
                    </a:cxn>
                    <a:cxn ang="0">
                      <a:pos x="742" y="0"/>
                    </a:cxn>
                  </a:cxnLst>
                  <a:rect l="0" t="0" r="r" b="b"/>
                  <a:pathLst>
                    <a:path w="743" h="142">
                      <a:moveTo>
                        <a:pt x="0" y="141"/>
                      </a:moveTo>
                      <a:lnTo>
                        <a:pt x="0" y="0"/>
                      </a:lnTo>
                      <a:lnTo>
                        <a:pt x="74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41" name="Oval 2112"/>
              <p:cNvSpPr>
                <a:spLocks noChangeArrowheads="1"/>
              </p:cNvSpPr>
              <p:nvPr/>
            </p:nvSpPr>
            <p:spPr bwMode="auto">
              <a:xfrm>
                <a:off x="5206" y="2608"/>
                <a:ext cx="184" cy="1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2" name="AutoShape 2113"/>
              <p:cNvSpPr>
                <a:spLocks noChangeArrowheads="1"/>
              </p:cNvSpPr>
              <p:nvPr/>
            </p:nvSpPr>
            <p:spPr bwMode="auto">
              <a:xfrm>
                <a:off x="5479" y="2566"/>
                <a:ext cx="166" cy="61"/>
              </a:xfrm>
              <a:prstGeom prst="roundRect">
                <a:avLst>
                  <a:gd name="adj" fmla="val 12495"/>
                </a:avLst>
              </a:prstGeom>
              <a:solidFill>
                <a:srgbClr val="037C0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endParaRPr lang="es-ES_tradnl" sz="170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86" name="Picture 17" descr="\\Sj-fs2\WG6\Corp ID Astro\Private\FORMATS\Icon Conversion\WMF Icons\IPTVBroadcastServer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70123" y="2640008"/>
              <a:ext cx="540754" cy="303215"/>
            </a:xfrm>
            <a:prstGeom prst="rect">
              <a:avLst/>
            </a:prstGeom>
            <a:noFill/>
          </p:spPr>
        </p:pic>
        <p:cxnSp>
          <p:nvCxnSpPr>
            <p:cNvPr id="387" name="직선 연결선 386"/>
            <p:cNvCxnSpPr/>
            <p:nvPr/>
          </p:nvCxnSpPr>
          <p:spPr>
            <a:xfrm>
              <a:off x="4068135" y="3762632"/>
              <a:ext cx="119993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88" name="Picture 17" descr="Router_CM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68067" y="3598054"/>
              <a:ext cx="500066" cy="294601"/>
            </a:xfrm>
            <a:prstGeom prst="rect">
              <a:avLst/>
            </a:prstGeom>
            <a:noFill/>
          </p:spPr>
        </p:pic>
        <p:pic>
          <p:nvPicPr>
            <p:cNvPr id="389" name="Picture 9" descr="DSLAM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200000">
              <a:off x="3651471" y="4328042"/>
              <a:ext cx="380982" cy="433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" name="Picture 9" descr="DSLAM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200000">
              <a:off x="5294546" y="4328042"/>
              <a:ext cx="380982" cy="433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1" name="Picture 17" descr="Router_CM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24993" y="3626285"/>
              <a:ext cx="500066" cy="294601"/>
            </a:xfrm>
            <a:prstGeom prst="rect">
              <a:avLst/>
            </a:prstGeom>
            <a:noFill/>
          </p:spPr>
        </p:pic>
        <p:grpSp>
          <p:nvGrpSpPr>
            <p:cNvPr id="21" name="Group 2098"/>
            <p:cNvGrpSpPr>
              <a:grpSpLocks/>
            </p:cNvGrpSpPr>
            <p:nvPr/>
          </p:nvGrpSpPr>
          <p:grpSpPr bwMode="auto">
            <a:xfrm>
              <a:off x="4910877" y="5140338"/>
              <a:ext cx="500066" cy="146050"/>
              <a:chOff x="4887" y="2454"/>
              <a:chExt cx="799" cy="226"/>
            </a:xfrm>
          </p:grpSpPr>
          <p:grpSp>
            <p:nvGrpSpPr>
              <p:cNvPr id="22" name="Group 2099"/>
              <p:cNvGrpSpPr>
                <a:grpSpLocks/>
              </p:cNvGrpSpPr>
              <p:nvPr/>
            </p:nvGrpSpPr>
            <p:grpSpPr bwMode="auto">
              <a:xfrm>
                <a:off x="4887" y="2454"/>
                <a:ext cx="799" cy="226"/>
                <a:chOff x="4887" y="2454"/>
                <a:chExt cx="799" cy="226"/>
              </a:xfrm>
            </p:grpSpPr>
            <p:grpSp>
              <p:nvGrpSpPr>
                <p:cNvPr id="23" name="Group 2100"/>
                <p:cNvGrpSpPr>
                  <a:grpSpLocks/>
                </p:cNvGrpSpPr>
                <p:nvPr/>
              </p:nvGrpSpPr>
              <p:grpSpPr bwMode="auto">
                <a:xfrm>
                  <a:off x="4887" y="2454"/>
                  <a:ext cx="799" cy="226"/>
                  <a:chOff x="4887" y="2454"/>
                  <a:chExt cx="799" cy="226"/>
                </a:xfrm>
              </p:grpSpPr>
              <p:sp>
                <p:nvSpPr>
                  <p:cNvPr id="437" name="Freeform 2101"/>
                  <p:cNvSpPr>
                    <a:spLocks/>
                  </p:cNvSpPr>
                  <p:nvPr/>
                </p:nvSpPr>
                <p:spPr bwMode="auto">
                  <a:xfrm>
                    <a:off x="4935" y="2536"/>
                    <a:ext cx="751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43"/>
                      </a:cxn>
                      <a:cxn ang="0">
                        <a:pos x="750" y="143"/>
                      </a:cxn>
                      <a:cxn ang="0">
                        <a:pos x="75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51" h="144">
                        <a:moveTo>
                          <a:pt x="0" y="0"/>
                        </a:moveTo>
                        <a:lnTo>
                          <a:pt x="0" y="143"/>
                        </a:lnTo>
                        <a:lnTo>
                          <a:pt x="750" y="143"/>
                        </a:lnTo>
                        <a:lnTo>
                          <a:pt x="75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38" name="Freeform 2102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799" cy="83"/>
                  </a:xfrm>
                  <a:custGeom>
                    <a:avLst/>
                    <a:gdLst/>
                    <a:ahLst/>
                    <a:cxnLst>
                      <a:cxn ang="0">
                        <a:pos x="798" y="82"/>
                      </a:cxn>
                      <a:cxn ang="0">
                        <a:pos x="48" y="82"/>
                      </a:cxn>
                      <a:cxn ang="0">
                        <a:pos x="0" y="0"/>
                      </a:cxn>
                      <a:cxn ang="0">
                        <a:pos x="677" y="0"/>
                      </a:cxn>
                      <a:cxn ang="0">
                        <a:pos x="798" y="82"/>
                      </a:cxn>
                    </a:cxnLst>
                    <a:rect l="0" t="0" r="r" b="b"/>
                    <a:pathLst>
                      <a:path w="799" h="83">
                        <a:moveTo>
                          <a:pt x="798" y="82"/>
                        </a:moveTo>
                        <a:lnTo>
                          <a:pt x="48" y="82"/>
                        </a:lnTo>
                        <a:lnTo>
                          <a:pt x="0" y="0"/>
                        </a:lnTo>
                        <a:lnTo>
                          <a:pt x="677" y="0"/>
                        </a:lnTo>
                        <a:lnTo>
                          <a:pt x="798" y="82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39" name="Freeform 2103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49" cy="226"/>
                  </a:xfrm>
                  <a:custGeom>
                    <a:avLst/>
                    <a:gdLst/>
                    <a:ahLst/>
                    <a:cxnLst>
                      <a:cxn ang="0">
                        <a:pos x="48" y="84"/>
                      </a:cxn>
                      <a:cxn ang="0">
                        <a:pos x="48" y="225"/>
                      </a:cxn>
                      <a:cxn ang="0">
                        <a:pos x="0" y="110"/>
                      </a:cxn>
                      <a:cxn ang="0">
                        <a:pos x="0" y="0"/>
                      </a:cxn>
                      <a:cxn ang="0">
                        <a:pos x="48" y="84"/>
                      </a:cxn>
                    </a:cxnLst>
                    <a:rect l="0" t="0" r="r" b="b"/>
                    <a:pathLst>
                      <a:path w="49" h="226">
                        <a:moveTo>
                          <a:pt x="48" y="84"/>
                        </a:moveTo>
                        <a:lnTo>
                          <a:pt x="48" y="225"/>
                        </a:lnTo>
                        <a:lnTo>
                          <a:pt x="0" y="110"/>
                        </a:lnTo>
                        <a:lnTo>
                          <a:pt x="0" y="0"/>
                        </a:lnTo>
                        <a:lnTo>
                          <a:pt x="48" y="84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29" name="Rectangle 2104"/>
                <p:cNvSpPr>
                  <a:spLocks noChangeArrowheads="1"/>
                </p:cNvSpPr>
                <p:nvPr/>
              </p:nvSpPr>
              <p:spPr bwMode="auto">
                <a:xfrm>
                  <a:off x="4955" y="2664"/>
                  <a:ext cx="703" cy="3"/>
                </a:xfrm>
                <a:prstGeom prst="rect">
                  <a:avLst/>
                </a:prstGeom>
                <a:solidFill>
                  <a:srgbClr val="40404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0" name="Rectangle 2105"/>
                <p:cNvSpPr>
                  <a:spLocks noChangeArrowheads="1"/>
                </p:cNvSpPr>
                <p:nvPr/>
              </p:nvSpPr>
              <p:spPr bwMode="auto">
                <a:xfrm>
                  <a:off x="5012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1" name="Rectangle 2106"/>
                <p:cNvSpPr>
                  <a:spLocks noChangeArrowheads="1"/>
                </p:cNvSpPr>
                <p:nvPr/>
              </p:nvSpPr>
              <p:spPr bwMode="auto">
                <a:xfrm>
                  <a:off x="5065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2" name="Rectangle 2107"/>
                <p:cNvSpPr>
                  <a:spLocks noChangeArrowheads="1"/>
                </p:cNvSpPr>
                <p:nvPr/>
              </p:nvSpPr>
              <p:spPr bwMode="auto">
                <a:xfrm>
                  <a:off x="5117" y="2651"/>
                  <a:ext cx="24" cy="1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3" name="Oval 2108"/>
                <p:cNvSpPr>
                  <a:spLocks noChangeArrowheads="1"/>
                </p:cNvSpPr>
                <p:nvPr/>
              </p:nvSpPr>
              <p:spPr bwMode="auto">
                <a:xfrm>
                  <a:off x="5184" y="2650"/>
                  <a:ext cx="1" cy="2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4" name="Oval 2109"/>
                <p:cNvSpPr>
                  <a:spLocks noChangeArrowheads="1"/>
                </p:cNvSpPr>
                <p:nvPr/>
              </p:nvSpPr>
              <p:spPr bwMode="auto">
                <a:xfrm>
                  <a:off x="5223" y="2652"/>
                  <a:ext cx="1" cy="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5" name="Rectangle 2110"/>
                <p:cNvSpPr>
                  <a:spLocks noChangeArrowheads="1"/>
                </p:cNvSpPr>
                <p:nvPr/>
              </p:nvSpPr>
              <p:spPr bwMode="auto">
                <a:xfrm>
                  <a:off x="4955" y="2551"/>
                  <a:ext cx="84" cy="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6" name="Freeform 2111"/>
                <p:cNvSpPr>
                  <a:spLocks/>
                </p:cNvSpPr>
                <p:nvPr/>
              </p:nvSpPr>
              <p:spPr bwMode="auto">
                <a:xfrm>
                  <a:off x="4932" y="2530"/>
                  <a:ext cx="743" cy="142"/>
                </a:xfrm>
                <a:custGeom>
                  <a:avLst/>
                  <a:gdLst/>
                  <a:ahLst/>
                  <a:cxnLst>
                    <a:cxn ang="0">
                      <a:pos x="0" y="141"/>
                    </a:cxn>
                    <a:cxn ang="0">
                      <a:pos x="0" y="0"/>
                    </a:cxn>
                    <a:cxn ang="0">
                      <a:pos x="742" y="0"/>
                    </a:cxn>
                  </a:cxnLst>
                  <a:rect l="0" t="0" r="r" b="b"/>
                  <a:pathLst>
                    <a:path w="743" h="142">
                      <a:moveTo>
                        <a:pt x="0" y="141"/>
                      </a:moveTo>
                      <a:lnTo>
                        <a:pt x="0" y="0"/>
                      </a:lnTo>
                      <a:lnTo>
                        <a:pt x="74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26" name="Oval 2112"/>
              <p:cNvSpPr>
                <a:spLocks noChangeArrowheads="1"/>
              </p:cNvSpPr>
              <p:nvPr/>
            </p:nvSpPr>
            <p:spPr bwMode="auto">
              <a:xfrm>
                <a:off x="5206" y="2608"/>
                <a:ext cx="184" cy="1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7" name="AutoShape 2113"/>
              <p:cNvSpPr>
                <a:spLocks noChangeArrowheads="1"/>
              </p:cNvSpPr>
              <p:nvPr/>
            </p:nvSpPr>
            <p:spPr bwMode="auto">
              <a:xfrm>
                <a:off x="5479" y="2566"/>
                <a:ext cx="166" cy="61"/>
              </a:xfrm>
              <a:prstGeom prst="roundRect">
                <a:avLst>
                  <a:gd name="adj" fmla="val 12495"/>
                </a:avLst>
              </a:prstGeom>
              <a:solidFill>
                <a:srgbClr val="037C0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endParaRPr lang="es-ES_tradnl" sz="17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" name="Group 2098"/>
            <p:cNvGrpSpPr>
              <a:grpSpLocks/>
            </p:cNvGrpSpPr>
            <p:nvPr/>
          </p:nvGrpSpPr>
          <p:grpSpPr bwMode="auto">
            <a:xfrm>
              <a:off x="3910745" y="5140338"/>
              <a:ext cx="500066" cy="146050"/>
              <a:chOff x="4887" y="2454"/>
              <a:chExt cx="799" cy="226"/>
            </a:xfrm>
          </p:grpSpPr>
          <p:grpSp>
            <p:nvGrpSpPr>
              <p:cNvPr id="25" name="Group 2099"/>
              <p:cNvGrpSpPr>
                <a:grpSpLocks/>
              </p:cNvGrpSpPr>
              <p:nvPr/>
            </p:nvGrpSpPr>
            <p:grpSpPr bwMode="auto">
              <a:xfrm>
                <a:off x="4887" y="2454"/>
                <a:ext cx="799" cy="226"/>
                <a:chOff x="4887" y="2454"/>
                <a:chExt cx="799" cy="226"/>
              </a:xfrm>
            </p:grpSpPr>
            <p:grpSp>
              <p:nvGrpSpPr>
                <p:cNvPr id="26" name="Group 2100"/>
                <p:cNvGrpSpPr>
                  <a:grpSpLocks/>
                </p:cNvGrpSpPr>
                <p:nvPr/>
              </p:nvGrpSpPr>
              <p:grpSpPr bwMode="auto">
                <a:xfrm>
                  <a:off x="4887" y="2454"/>
                  <a:ext cx="799" cy="226"/>
                  <a:chOff x="4887" y="2454"/>
                  <a:chExt cx="799" cy="226"/>
                </a:xfrm>
              </p:grpSpPr>
              <p:sp>
                <p:nvSpPr>
                  <p:cNvPr id="422" name="Freeform 2101"/>
                  <p:cNvSpPr>
                    <a:spLocks/>
                  </p:cNvSpPr>
                  <p:nvPr/>
                </p:nvSpPr>
                <p:spPr bwMode="auto">
                  <a:xfrm>
                    <a:off x="4935" y="2536"/>
                    <a:ext cx="751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43"/>
                      </a:cxn>
                      <a:cxn ang="0">
                        <a:pos x="750" y="143"/>
                      </a:cxn>
                      <a:cxn ang="0">
                        <a:pos x="75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51" h="144">
                        <a:moveTo>
                          <a:pt x="0" y="0"/>
                        </a:moveTo>
                        <a:lnTo>
                          <a:pt x="0" y="143"/>
                        </a:lnTo>
                        <a:lnTo>
                          <a:pt x="750" y="143"/>
                        </a:lnTo>
                        <a:lnTo>
                          <a:pt x="75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23" name="Freeform 2102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799" cy="83"/>
                  </a:xfrm>
                  <a:custGeom>
                    <a:avLst/>
                    <a:gdLst/>
                    <a:ahLst/>
                    <a:cxnLst>
                      <a:cxn ang="0">
                        <a:pos x="798" y="82"/>
                      </a:cxn>
                      <a:cxn ang="0">
                        <a:pos x="48" y="82"/>
                      </a:cxn>
                      <a:cxn ang="0">
                        <a:pos x="0" y="0"/>
                      </a:cxn>
                      <a:cxn ang="0">
                        <a:pos x="677" y="0"/>
                      </a:cxn>
                      <a:cxn ang="0">
                        <a:pos x="798" y="82"/>
                      </a:cxn>
                    </a:cxnLst>
                    <a:rect l="0" t="0" r="r" b="b"/>
                    <a:pathLst>
                      <a:path w="799" h="83">
                        <a:moveTo>
                          <a:pt x="798" y="82"/>
                        </a:moveTo>
                        <a:lnTo>
                          <a:pt x="48" y="82"/>
                        </a:lnTo>
                        <a:lnTo>
                          <a:pt x="0" y="0"/>
                        </a:lnTo>
                        <a:lnTo>
                          <a:pt x="677" y="0"/>
                        </a:lnTo>
                        <a:lnTo>
                          <a:pt x="798" y="82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24" name="Freeform 2103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49" cy="226"/>
                  </a:xfrm>
                  <a:custGeom>
                    <a:avLst/>
                    <a:gdLst/>
                    <a:ahLst/>
                    <a:cxnLst>
                      <a:cxn ang="0">
                        <a:pos x="48" y="84"/>
                      </a:cxn>
                      <a:cxn ang="0">
                        <a:pos x="48" y="225"/>
                      </a:cxn>
                      <a:cxn ang="0">
                        <a:pos x="0" y="110"/>
                      </a:cxn>
                      <a:cxn ang="0">
                        <a:pos x="0" y="0"/>
                      </a:cxn>
                      <a:cxn ang="0">
                        <a:pos x="48" y="84"/>
                      </a:cxn>
                    </a:cxnLst>
                    <a:rect l="0" t="0" r="r" b="b"/>
                    <a:pathLst>
                      <a:path w="49" h="226">
                        <a:moveTo>
                          <a:pt x="48" y="84"/>
                        </a:moveTo>
                        <a:lnTo>
                          <a:pt x="48" y="225"/>
                        </a:lnTo>
                        <a:lnTo>
                          <a:pt x="0" y="110"/>
                        </a:lnTo>
                        <a:lnTo>
                          <a:pt x="0" y="0"/>
                        </a:lnTo>
                        <a:lnTo>
                          <a:pt x="48" y="84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14" name="Rectangle 2104"/>
                <p:cNvSpPr>
                  <a:spLocks noChangeArrowheads="1"/>
                </p:cNvSpPr>
                <p:nvPr/>
              </p:nvSpPr>
              <p:spPr bwMode="auto">
                <a:xfrm>
                  <a:off x="4955" y="2664"/>
                  <a:ext cx="703" cy="3"/>
                </a:xfrm>
                <a:prstGeom prst="rect">
                  <a:avLst/>
                </a:prstGeom>
                <a:solidFill>
                  <a:srgbClr val="40404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5" name="Rectangle 2105"/>
                <p:cNvSpPr>
                  <a:spLocks noChangeArrowheads="1"/>
                </p:cNvSpPr>
                <p:nvPr/>
              </p:nvSpPr>
              <p:spPr bwMode="auto">
                <a:xfrm>
                  <a:off x="5012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6" name="Rectangle 2106"/>
                <p:cNvSpPr>
                  <a:spLocks noChangeArrowheads="1"/>
                </p:cNvSpPr>
                <p:nvPr/>
              </p:nvSpPr>
              <p:spPr bwMode="auto">
                <a:xfrm>
                  <a:off x="5065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7" name="Rectangle 2107"/>
                <p:cNvSpPr>
                  <a:spLocks noChangeArrowheads="1"/>
                </p:cNvSpPr>
                <p:nvPr/>
              </p:nvSpPr>
              <p:spPr bwMode="auto">
                <a:xfrm>
                  <a:off x="5117" y="2651"/>
                  <a:ext cx="24" cy="1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8" name="Oval 2108"/>
                <p:cNvSpPr>
                  <a:spLocks noChangeArrowheads="1"/>
                </p:cNvSpPr>
                <p:nvPr/>
              </p:nvSpPr>
              <p:spPr bwMode="auto">
                <a:xfrm>
                  <a:off x="5184" y="2650"/>
                  <a:ext cx="1" cy="2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9" name="Oval 2109"/>
                <p:cNvSpPr>
                  <a:spLocks noChangeArrowheads="1"/>
                </p:cNvSpPr>
                <p:nvPr/>
              </p:nvSpPr>
              <p:spPr bwMode="auto">
                <a:xfrm>
                  <a:off x="5223" y="2652"/>
                  <a:ext cx="1" cy="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0" name="Rectangle 2110"/>
                <p:cNvSpPr>
                  <a:spLocks noChangeArrowheads="1"/>
                </p:cNvSpPr>
                <p:nvPr/>
              </p:nvSpPr>
              <p:spPr bwMode="auto">
                <a:xfrm>
                  <a:off x="4955" y="2551"/>
                  <a:ext cx="84" cy="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1" name="Freeform 2111"/>
                <p:cNvSpPr>
                  <a:spLocks/>
                </p:cNvSpPr>
                <p:nvPr/>
              </p:nvSpPr>
              <p:spPr bwMode="auto">
                <a:xfrm>
                  <a:off x="4932" y="2530"/>
                  <a:ext cx="743" cy="142"/>
                </a:xfrm>
                <a:custGeom>
                  <a:avLst/>
                  <a:gdLst/>
                  <a:ahLst/>
                  <a:cxnLst>
                    <a:cxn ang="0">
                      <a:pos x="0" y="141"/>
                    </a:cxn>
                    <a:cxn ang="0">
                      <a:pos x="0" y="0"/>
                    </a:cxn>
                    <a:cxn ang="0">
                      <a:pos x="742" y="0"/>
                    </a:cxn>
                  </a:cxnLst>
                  <a:rect l="0" t="0" r="r" b="b"/>
                  <a:pathLst>
                    <a:path w="743" h="142">
                      <a:moveTo>
                        <a:pt x="0" y="141"/>
                      </a:moveTo>
                      <a:lnTo>
                        <a:pt x="0" y="0"/>
                      </a:lnTo>
                      <a:lnTo>
                        <a:pt x="74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11" name="Oval 2112"/>
              <p:cNvSpPr>
                <a:spLocks noChangeArrowheads="1"/>
              </p:cNvSpPr>
              <p:nvPr/>
            </p:nvSpPr>
            <p:spPr bwMode="auto">
              <a:xfrm>
                <a:off x="5206" y="2608"/>
                <a:ext cx="184" cy="1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2" name="AutoShape 2113"/>
              <p:cNvSpPr>
                <a:spLocks noChangeArrowheads="1"/>
              </p:cNvSpPr>
              <p:nvPr/>
            </p:nvSpPr>
            <p:spPr bwMode="auto">
              <a:xfrm>
                <a:off x="5479" y="2566"/>
                <a:ext cx="166" cy="61"/>
              </a:xfrm>
              <a:prstGeom prst="roundRect">
                <a:avLst>
                  <a:gd name="adj" fmla="val 12495"/>
                </a:avLst>
              </a:prstGeom>
              <a:solidFill>
                <a:srgbClr val="037C0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endParaRPr lang="es-ES_tradnl" sz="17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" name="Group 2098"/>
            <p:cNvGrpSpPr>
              <a:grpSpLocks/>
            </p:cNvGrpSpPr>
            <p:nvPr/>
          </p:nvGrpSpPr>
          <p:grpSpPr bwMode="auto">
            <a:xfrm>
              <a:off x="3267803" y="5140338"/>
              <a:ext cx="500066" cy="146050"/>
              <a:chOff x="4887" y="2454"/>
              <a:chExt cx="799" cy="226"/>
            </a:xfrm>
          </p:grpSpPr>
          <p:grpSp>
            <p:nvGrpSpPr>
              <p:cNvPr id="28" name="Group 2099"/>
              <p:cNvGrpSpPr>
                <a:grpSpLocks/>
              </p:cNvGrpSpPr>
              <p:nvPr/>
            </p:nvGrpSpPr>
            <p:grpSpPr bwMode="auto">
              <a:xfrm>
                <a:off x="4887" y="2454"/>
                <a:ext cx="799" cy="226"/>
                <a:chOff x="4887" y="2454"/>
                <a:chExt cx="799" cy="226"/>
              </a:xfrm>
            </p:grpSpPr>
            <p:grpSp>
              <p:nvGrpSpPr>
                <p:cNvPr id="29" name="Group 2100"/>
                <p:cNvGrpSpPr>
                  <a:grpSpLocks/>
                </p:cNvGrpSpPr>
                <p:nvPr/>
              </p:nvGrpSpPr>
              <p:grpSpPr bwMode="auto">
                <a:xfrm>
                  <a:off x="4887" y="2454"/>
                  <a:ext cx="799" cy="226"/>
                  <a:chOff x="4887" y="2454"/>
                  <a:chExt cx="799" cy="226"/>
                </a:xfrm>
              </p:grpSpPr>
              <p:sp>
                <p:nvSpPr>
                  <p:cNvPr id="407" name="Freeform 2101"/>
                  <p:cNvSpPr>
                    <a:spLocks/>
                  </p:cNvSpPr>
                  <p:nvPr/>
                </p:nvSpPr>
                <p:spPr bwMode="auto">
                  <a:xfrm>
                    <a:off x="4935" y="2536"/>
                    <a:ext cx="751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43"/>
                      </a:cxn>
                      <a:cxn ang="0">
                        <a:pos x="750" y="143"/>
                      </a:cxn>
                      <a:cxn ang="0">
                        <a:pos x="75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51" h="144">
                        <a:moveTo>
                          <a:pt x="0" y="0"/>
                        </a:moveTo>
                        <a:lnTo>
                          <a:pt x="0" y="143"/>
                        </a:lnTo>
                        <a:lnTo>
                          <a:pt x="750" y="143"/>
                        </a:lnTo>
                        <a:lnTo>
                          <a:pt x="75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8" name="Freeform 2102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799" cy="83"/>
                  </a:xfrm>
                  <a:custGeom>
                    <a:avLst/>
                    <a:gdLst/>
                    <a:ahLst/>
                    <a:cxnLst>
                      <a:cxn ang="0">
                        <a:pos x="798" y="82"/>
                      </a:cxn>
                      <a:cxn ang="0">
                        <a:pos x="48" y="82"/>
                      </a:cxn>
                      <a:cxn ang="0">
                        <a:pos x="0" y="0"/>
                      </a:cxn>
                      <a:cxn ang="0">
                        <a:pos x="677" y="0"/>
                      </a:cxn>
                      <a:cxn ang="0">
                        <a:pos x="798" y="82"/>
                      </a:cxn>
                    </a:cxnLst>
                    <a:rect l="0" t="0" r="r" b="b"/>
                    <a:pathLst>
                      <a:path w="799" h="83">
                        <a:moveTo>
                          <a:pt x="798" y="82"/>
                        </a:moveTo>
                        <a:lnTo>
                          <a:pt x="48" y="82"/>
                        </a:lnTo>
                        <a:lnTo>
                          <a:pt x="0" y="0"/>
                        </a:lnTo>
                        <a:lnTo>
                          <a:pt x="677" y="0"/>
                        </a:lnTo>
                        <a:lnTo>
                          <a:pt x="798" y="82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9" name="Freeform 2103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49" cy="226"/>
                  </a:xfrm>
                  <a:custGeom>
                    <a:avLst/>
                    <a:gdLst/>
                    <a:ahLst/>
                    <a:cxnLst>
                      <a:cxn ang="0">
                        <a:pos x="48" y="84"/>
                      </a:cxn>
                      <a:cxn ang="0">
                        <a:pos x="48" y="225"/>
                      </a:cxn>
                      <a:cxn ang="0">
                        <a:pos x="0" y="110"/>
                      </a:cxn>
                      <a:cxn ang="0">
                        <a:pos x="0" y="0"/>
                      </a:cxn>
                      <a:cxn ang="0">
                        <a:pos x="48" y="84"/>
                      </a:cxn>
                    </a:cxnLst>
                    <a:rect l="0" t="0" r="r" b="b"/>
                    <a:pathLst>
                      <a:path w="49" h="226">
                        <a:moveTo>
                          <a:pt x="48" y="84"/>
                        </a:moveTo>
                        <a:lnTo>
                          <a:pt x="48" y="225"/>
                        </a:lnTo>
                        <a:lnTo>
                          <a:pt x="0" y="110"/>
                        </a:lnTo>
                        <a:lnTo>
                          <a:pt x="0" y="0"/>
                        </a:lnTo>
                        <a:lnTo>
                          <a:pt x="48" y="84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99" name="Rectangle 2104"/>
                <p:cNvSpPr>
                  <a:spLocks noChangeArrowheads="1"/>
                </p:cNvSpPr>
                <p:nvPr/>
              </p:nvSpPr>
              <p:spPr bwMode="auto">
                <a:xfrm>
                  <a:off x="4955" y="2664"/>
                  <a:ext cx="703" cy="3"/>
                </a:xfrm>
                <a:prstGeom prst="rect">
                  <a:avLst/>
                </a:prstGeom>
                <a:solidFill>
                  <a:srgbClr val="40404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0" name="Rectangle 2105"/>
                <p:cNvSpPr>
                  <a:spLocks noChangeArrowheads="1"/>
                </p:cNvSpPr>
                <p:nvPr/>
              </p:nvSpPr>
              <p:spPr bwMode="auto">
                <a:xfrm>
                  <a:off x="5012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1" name="Rectangle 2106"/>
                <p:cNvSpPr>
                  <a:spLocks noChangeArrowheads="1"/>
                </p:cNvSpPr>
                <p:nvPr/>
              </p:nvSpPr>
              <p:spPr bwMode="auto">
                <a:xfrm>
                  <a:off x="5065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2" name="Rectangle 2107"/>
                <p:cNvSpPr>
                  <a:spLocks noChangeArrowheads="1"/>
                </p:cNvSpPr>
                <p:nvPr/>
              </p:nvSpPr>
              <p:spPr bwMode="auto">
                <a:xfrm>
                  <a:off x="5117" y="2651"/>
                  <a:ext cx="24" cy="1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3" name="Oval 2108"/>
                <p:cNvSpPr>
                  <a:spLocks noChangeArrowheads="1"/>
                </p:cNvSpPr>
                <p:nvPr/>
              </p:nvSpPr>
              <p:spPr bwMode="auto">
                <a:xfrm>
                  <a:off x="5184" y="2650"/>
                  <a:ext cx="1" cy="2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4" name="Oval 2109"/>
                <p:cNvSpPr>
                  <a:spLocks noChangeArrowheads="1"/>
                </p:cNvSpPr>
                <p:nvPr/>
              </p:nvSpPr>
              <p:spPr bwMode="auto">
                <a:xfrm>
                  <a:off x="5223" y="2652"/>
                  <a:ext cx="1" cy="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5" name="Rectangle 2110"/>
                <p:cNvSpPr>
                  <a:spLocks noChangeArrowheads="1"/>
                </p:cNvSpPr>
                <p:nvPr/>
              </p:nvSpPr>
              <p:spPr bwMode="auto">
                <a:xfrm>
                  <a:off x="4955" y="2551"/>
                  <a:ext cx="84" cy="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6" name="Freeform 2111"/>
                <p:cNvSpPr>
                  <a:spLocks/>
                </p:cNvSpPr>
                <p:nvPr/>
              </p:nvSpPr>
              <p:spPr bwMode="auto">
                <a:xfrm>
                  <a:off x="4932" y="2530"/>
                  <a:ext cx="743" cy="142"/>
                </a:xfrm>
                <a:custGeom>
                  <a:avLst/>
                  <a:gdLst/>
                  <a:ahLst/>
                  <a:cxnLst>
                    <a:cxn ang="0">
                      <a:pos x="0" y="141"/>
                    </a:cxn>
                    <a:cxn ang="0">
                      <a:pos x="0" y="0"/>
                    </a:cxn>
                    <a:cxn ang="0">
                      <a:pos x="742" y="0"/>
                    </a:cxn>
                  </a:cxnLst>
                  <a:rect l="0" t="0" r="r" b="b"/>
                  <a:pathLst>
                    <a:path w="743" h="142">
                      <a:moveTo>
                        <a:pt x="0" y="141"/>
                      </a:moveTo>
                      <a:lnTo>
                        <a:pt x="0" y="0"/>
                      </a:lnTo>
                      <a:lnTo>
                        <a:pt x="74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96" name="Oval 2112"/>
              <p:cNvSpPr>
                <a:spLocks noChangeArrowheads="1"/>
              </p:cNvSpPr>
              <p:nvPr/>
            </p:nvSpPr>
            <p:spPr bwMode="auto">
              <a:xfrm>
                <a:off x="5206" y="2608"/>
                <a:ext cx="184" cy="1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" name="AutoShape 2113"/>
              <p:cNvSpPr>
                <a:spLocks noChangeArrowheads="1"/>
              </p:cNvSpPr>
              <p:nvPr/>
            </p:nvSpPr>
            <p:spPr bwMode="auto">
              <a:xfrm>
                <a:off x="5479" y="2566"/>
                <a:ext cx="166" cy="61"/>
              </a:xfrm>
              <a:prstGeom prst="roundRect">
                <a:avLst>
                  <a:gd name="adj" fmla="val 12495"/>
                </a:avLst>
              </a:prstGeom>
              <a:solidFill>
                <a:srgbClr val="037C0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endParaRPr lang="es-ES_tradnl" sz="17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98" name="TextBox 297"/>
          <p:cNvSpPr txBox="1"/>
          <p:nvPr/>
        </p:nvSpPr>
        <p:spPr>
          <a:xfrm>
            <a:off x="1638303" y="3566504"/>
            <a:ext cx="10121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cost = 2</a:t>
            </a:r>
            <a:endParaRPr lang="ko-KR" altLang="en-US" sz="1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5689669" y="3566504"/>
            <a:ext cx="10486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cost = 1</a:t>
            </a:r>
            <a:endParaRPr lang="ko-KR" altLang="en-US" sz="1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2231509" y="1986803"/>
            <a:ext cx="1012140" cy="345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Source</a:t>
            </a:r>
            <a:endParaRPr lang="ko-KR" alt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2874065" y="3204547"/>
            <a:ext cx="1194758" cy="345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IP router</a:t>
            </a:r>
            <a:endParaRPr lang="ko-KR" alt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3" name="TextBox 302"/>
          <p:cNvSpPr txBox="1"/>
          <p:nvPr/>
        </p:nvSpPr>
        <p:spPr>
          <a:xfrm>
            <a:off x="2922371" y="3790848"/>
            <a:ext cx="1012140" cy="345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DSLAM</a:t>
            </a:r>
            <a:endParaRPr lang="ko-KR" alt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3130602" y="4242220"/>
            <a:ext cx="1012140" cy="345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STB</a:t>
            </a:r>
            <a:endParaRPr lang="ko-KR" alt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1666410" y="4805803"/>
            <a:ext cx="1793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Static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4677822" y="4794167"/>
            <a:ext cx="303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Dynamic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그룹 555"/>
          <p:cNvGrpSpPr/>
          <p:nvPr/>
        </p:nvGrpSpPr>
        <p:grpSpPr>
          <a:xfrm>
            <a:off x="983901" y="2278966"/>
            <a:ext cx="1984382" cy="2262037"/>
            <a:chOff x="449451" y="2278966"/>
            <a:chExt cx="1984382" cy="2262037"/>
          </a:xfrm>
        </p:grpSpPr>
        <p:sp>
          <p:nvSpPr>
            <p:cNvPr id="545" name="자유형 544"/>
            <p:cNvSpPr/>
            <p:nvPr/>
          </p:nvSpPr>
          <p:spPr>
            <a:xfrm>
              <a:off x="449451" y="3781586"/>
              <a:ext cx="426203" cy="759417"/>
            </a:xfrm>
            <a:custGeom>
              <a:avLst/>
              <a:gdLst>
                <a:gd name="connsiteX0" fmla="*/ 418454 w 426203"/>
                <a:gd name="connsiteY0" fmla="*/ 0 h 759417"/>
                <a:gd name="connsiteX1" fmla="*/ 356461 w 426203"/>
                <a:gd name="connsiteY1" fmla="*/ 325465 h 759417"/>
                <a:gd name="connsiteX2" fmla="*/ 0 w 426203"/>
                <a:gd name="connsiteY2" fmla="*/ 759417 h 75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203" h="759417">
                  <a:moveTo>
                    <a:pt x="418454" y="0"/>
                  </a:moveTo>
                  <a:cubicBezTo>
                    <a:pt x="422328" y="99448"/>
                    <a:pt x="426203" y="198896"/>
                    <a:pt x="356461" y="325465"/>
                  </a:cubicBezTo>
                  <a:cubicBezTo>
                    <a:pt x="286719" y="452034"/>
                    <a:pt x="0" y="759417"/>
                    <a:pt x="0" y="759417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6" name="자유형 545"/>
            <p:cNvSpPr/>
            <p:nvPr/>
          </p:nvSpPr>
          <p:spPr>
            <a:xfrm>
              <a:off x="821410" y="4045058"/>
              <a:ext cx="325465" cy="464949"/>
            </a:xfrm>
            <a:custGeom>
              <a:avLst/>
              <a:gdLst>
                <a:gd name="connsiteX0" fmla="*/ 0 w 325465"/>
                <a:gd name="connsiteY0" fmla="*/ 0 h 464949"/>
                <a:gd name="connsiteX1" fmla="*/ 325465 w 325465"/>
                <a:gd name="connsiteY1" fmla="*/ 464949 h 46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5465" h="464949">
                  <a:moveTo>
                    <a:pt x="0" y="0"/>
                  </a:moveTo>
                  <a:cubicBezTo>
                    <a:pt x="108488" y="154983"/>
                    <a:pt x="271221" y="392624"/>
                    <a:pt x="325465" y="464949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7" name="자유형 546"/>
            <p:cNvSpPr/>
            <p:nvPr/>
          </p:nvSpPr>
          <p:spPr>
            <a:xfrm>
              <a:off x="1547569" y="2278966"/>
              <a:ext cx="886264" cy="1593906"/>
            </a:xfrm>
            <a:custGeom>
              <a:avLst/>
              <a:gdLst>
                <a:gd name="connsiteX0" fmla="*/ 0 w 888569"/>
                <a:gd name="connsiteY0" fmla="*/ 0 h 1658318"/>
                <a:gd name="connsiteX1" fmla="*/ 759416 w 888569"/>
                <a:gd name="connsiteY1" fmla="*/ 759417 h 1658318"/>
                <a:gd name="connsiteX2" fmla="*/ 774915 w 888569"/>
                <a:gd name="connsiteY2" fmla="*/ 852407 h 1658318"/>
                <a:gd name="connsiteX3" fmla="*/ 759416 w 888569"/>
                <a:gd name="connsiteY3" fmla="*/ 1658318 h 16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569" h="1658318">
                  <a:moveTo>
                    <a:pt x="0" y="0"/>
                  </a:moveTo>
                  <a:cubicBezTo>
                    <a:pt x="315131" y="308674"/>
                    <a:pt x="630263" y="617349"/>
                    <a:pt x="759416" y="759417"/>
                  </a:cubicBezTo>
                  <a:cubicBezTo>
                    <a:pt x="888569" y="901485"/>
                    <a:pt x="774915" y="702590"/>
                    <a:pt x="774915" y="852407"/>
                  </a:cubicBezTo>
                  <a:cubicBezTo>
                    <a:pt x="774915" y="1002224"/>
                    <a:pt x="767165" y="1330271"/>
                    <a:pt x="759416" y="1658318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9" name="자유형 548"/>
            <p:cNvSpPr/>
            <p:nvPr/>
          </p:nvSpPr>
          <p:spPr>
            <a:xfrm>
              <a:off x="787831" y="2309247"/>
              <a:ext cx="715505" cy="1503336"/>
            </a:xfrm>
            <a:custGeom>
              <a:avLst/>
              <a:gdLst>
                <a:gd name="connsiteX0" fmla="*/ 49077 w 715505"/>
                <a:gd name="connsiteY0" fmla="*/ 1503336 h 1503336"/>
                <a:gd name="connsiteX1" fmla="*/ 49077 w 715505"/>
                <a:gd name="connsiteY1" fmla="*/ 852407 h 1503336"/>
                <a:gd name="connsiteX2" fmla="*/ 111071 w 715505"/>
                <a:gd name="connsiteY2" fmla="*/ 666428 h 1503336"/>
                <a:gd name="connsiteX3" fmla="*/ 715505 w 715505"/>
                <a:gd name="connsiteY3" fmla="*/ 0 h 150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505" h="1503336">
                  <a:moveTo>
                    <a:pt x="49077" y="1503336"/>
                  </a:moveTo>
                  <a:cubicBezTo>
                    <a:pt x="43911" y="1247614"/>
                    <a:pt x="38745" y="991892"/>
                    <a:pt x="49077" y="852407"/>
                  </a:cubicBezTo>
                  <a:cubicBezTo>
                    <a:pt x="59409" y="712922"/>
                    <a:pt x="0" y="808496"/>
                    <a:pt x="111071" y="666428"/>
                  </a:cubicBezTo>
                  <a:cubicBezTo>
                    <a:pt x="222142" y="524360"/>
                    <a:pt x="468823" y="262180"/>
                    <a:pt x="71550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556"/>
          <p:cNvGrpSpPr/>
          <p:nvPr/>
        </p:nvGrpSpPr>
        <p:grpSpPr>
          <a:xfrm>
            <a:off x="4994570" y="2285992"/>
            <a:ext cx="1094327" cy="2231756"/>
            <a:chOff x="3388550" y="2285992"/>
            <a:chExt cx="1094327" cy="2231756"/>
          </a:xfrm>
        </p:grpSpPr>
        <p:sp>
          <p:nvSpPr>
            <p:cNvPr id="552" name="자유형 551"/>
            <p:cNvSpPr/>
            <p:nvPr/>
          </p:nvSpPr>
          <p:spPr>
            <a:xfrm>
              <a:off x="3388550" y="3758331"/>
              <a:ext cx="426203" cy="759417"/>
            </a:xfrm>
            <a:custGeom>
              <a:avLst/>
              <a:gdLst>
                <a:gd name="connsiteX0" fmla="*/ 418454 w 426203"/>
                <a:gd name="connsiteY0" fmla="*/ 0 h 759417"/>
                <a:gd name="connsiteX1" fmla="*/ 356461 w 426203"/>
                <a:gd name="connsiteY1" fmla="*/ 325465 h 759417"/>
                <a:gd name="connsiteX2" fmla="*/ 0 w 426203"/>
                <a:gd name="connsiteY2" fmla="*/ 759417 h 75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203" h="759417">
                  <a:moveTo>
                    <a:pt x="418454" y="0"/>
                  </a:moveTo>
                  <a:cubicBezTo>
                    <a:pt x="422328" y="99448"/>
                    <a:pt x="426203" y="198896"/>
                    <a:pt x="356461" y="325465"/>
                  </a:cubicBezTo>
                  <a:cubicBezTo>
                    <a:pt x="286719" y="452034"/>
                    <a:pt x="0" y="759417"/>
                    <a:pt x="0" y="759417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3" name="자유형 552"/>
            <p:cNvSpPr/>
            <p:nvPr/>
          </p:nvSpPr>
          <p:spPr>
            <a:xfrm>
              <a:off x="3800951" y="4021803"/>
              <a:ext cx="325465" cy="464949"/>
            </a:xfrm>
            <a:custGeom>
              <a:avLst/>
              <a:gdLst>
                <a:gd name="connsiteX0" fmla="*/ 0 w 325465"/>
                <a:gd name="connsiteY0" fmla="*/ 0 h 464949"/>
                <a:gd name="connsiteX1" fmla="*/ 325465 w 325465"/>
                <a:gd name="connsiteY1" fmla="*/ 464949 h 46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5465" h="464949">
                  <a:moveTo>
                    <a:pt x="0" y="0"/>
                  </a:moveTo>
                  <a:cubicBezTo>
                    <a:pt x="108488" y="154983"/>
                    <a:pt x="271221" y="392624"/>
                    <a:pt x="325465" y="464949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4" name="자유형 553"/>
            <p:cNvSpPr/>
            <p:nvPr/>
          </p:nvSpPr>
          <p:spPr>
            <a:xfrm>
              <a:off x="3767372" y="2285992"/>
              <a:ext cx="715505" cy="1503336"/>
            </a:xfrm>
            <a:custGeom>
              <a:avLst/>
              <a:gdLst>
                <a:gd name="connsiteX0" fmla="*/ 49077 w 715505"/>
                <a:gd name="connsiteY0" fmla="*/ 1503336 h 1503336"/>
                <a:gd name="connsiteX1" fmla="*/ 49077 w 715505"/>
                <a:gd name="connsiteY1" fmla="*/ 852407 h 1503336"/>
                <a:gd name="connsiteX2" fmla="*/ 111071 w 715505"/>
                <a:gd name="connsiteY2" fmla="*/ 666428 h 1503336"/>
                <a:gd name="connsiteX3" fmla="*/ 715505 w 715505"/>
                <a:gd name="connsiteY3" fmla="*/ 0 h 150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505" h="1503336">
                  <a:moveTo>
                    <a:pt x="49077" y="1503336"/>
                  </a:moveTo>
                  <a:cubicBezTo>
                    <a:pt x="43911" y="1247614"/>
                    <a:pt x="38745" y="991892"/>
                    <a:pt x="49077" y="852407"/>
                  </a:cubicBezTo>
                  <a:cubicBezTo>
                    <a:pt x="59409" y="712922"/>
                    <a:pt x="0" y="808496"/>
                    <a:pt x="111071" y="666428"/>
                  </a:cubicBezTo>
                  <a:cubicBezTo>
                    <a:pt x="222142" y="524360"/>
                    <a:pt x="468823" y="262180"/>
                    <a:pt x="71550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61" name="슬라이드 번호 개체 틀 5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C5E-B39F-4B71-A020-21CA145FAA18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imagen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314" y="2735259"/>
            <a:ext cx="1332000" cy="47304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Alternate designs for live TV</a:t>
            </a:r>
            <a:endParaRPr lang="ko-KR" altLang="en-US" dirty="0"/>
          </a:p>
        </p:txBody>
      </p:sp>
      <p:sp>
        <p:nvSpPr>
          <p:cNvPr id="185" name="슬라이드 번호 개체 틀 1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C5E-B39F-4B71-A020-21CA145FAA18}" type="slidenum">
              <a:rPr lang="ko-KR" altLang="en-US" smtClean="0"/>
              <a:pPr/>
              <a:t>39</a:t>
            </a:fld>
            <a:endParaRPr lang="ko-KR" altLang="en-US" dirty="0"/>
          </a:p>
        </p:txBody>
      </p:sp>
      <p:pic>
        <p:nvPicPr>
          <p:cNvPr id="13" name="그림 12" descr="malig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132" y="2428868"/>
            <a:ext cx="1332000" cy="440036"/>
          </a:xfrm>
          <a:prstGeom prst="rect">
            <a:avLst/>
          </a:prstGeom>
        </p:spPr>
      </p:pic>
      <p:pic>
        <p:nvPicPr>
          <p:cNvPr id="14" name="그림 13" descr="uver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2452215"/>
            <a:ext cx="1368000" cy="426581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>
          <a:xfrm>
            <a:off x="2428860" y="1928802"/>
            <a:ext cx="3500462" cy="1428760"/>
          </a:xfrm>
          <a:prstGeom prst="roundRect">
            <a:avLst/>
          </a:prstGeom>
          <a:noFill/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500298" y="2000240"/>
            <a:ext cx="3466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Arial" pitchFamily="34" charset="0"/>
                <a:cs typeface="Arial" pitchFamily="34" charset="0"/>
              </a:rPr>
              <a:t>Server-based IP multicast</a:t>
            </a:r>
            <a:endParaRPr lang="ko-KR" altLang="en-US" sz="2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그룹 26"/>
          <p:cNvGrpSpPr/>
          <p:nvPr/>
        </p:nvGrpSpPr>
        <p:grpSpPr>
          <a:xfrm>
            <a:off x="5352848" y="4357694"/>
            <a:ext cx="3505432" cy="1428760"/>
            <a:chOff x="5352848" y="4357694"/>
            <a:chExt cx="3505432" cy="1428760"/>
          </a:xfrm>
        </p:grpSpPr>
        <p:pic>
          <p:nvPicPr>
            <p:cNvPr id="8" name="그림 7" descr="pplive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91834" y="5344730"/>
              <a:ext cx="1152000" cy="370286"/>
            </a:xfrm>
            <a:prstGeom prst="rect">
              <a:avLst/>
            </a:prstGeom>
          </p:spPr>
        </p:pic>
        <p:pic>
          <p:nvPicPr>
            <p:cNvPr id="5" name="그림 4" descr="joost.jpg"/>
            <p:cNvPicPr>
              <a:picLocks noChangeAspect="1"/>
            </p:cNvPicPr>
            <p:nvPr/>
          </p:nvPicPr>
          <p:blipFill>
            <a:blip r:embed="rId7" cstate="print"/>
            <a:srcRect b="15936"/>
            <a:stretch>
              <a:fillRect/>
            </a:stretch>
          </p:blipFill>
          <p:spPr>
            <a:xfrm>
              <a:off x="6993024" y="4773226"/>
              <a:ext cx="1008000" cy="476643"/>
            </a:xfrm>
            <a:prstGeom prst="rect">
              <a:avLst/>
            </a:prstGeom>
          </p:spPr>
        </p:pic>
        <p:pic>
          <p:nvPicPr>
            <p:cNvPr id="6" name="그림 5" descr="zattoo_logo_whiteback_new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78578" y="4844664"/>
              <a:ext cx="1080000" cy="459000"/>
            </a:xfrm>
            <a:prstGeom prst="rect">
              <a:avLst/>
            </a:prstGeom>
          </p:spPr>
        </p:pic>
        <p:sp>
          <p:nvSpPr>
            <p:cNvPr id="20" name="모서리가 둥근 직사각형 19"/>
            <p:cNvSpPr/>
            <p:nvPr/>
          </p:nvSpPr>
          <p:spPr>
            <a:xfrm>
              <a:off x="5352848" y="4357694"/>
              <a:ext cx="3362556" cy="1428760"/>
            </a:xfrm>
            <a:prstGeom prst="roundRect">
              <a:avLst/>
            </a:prstGeom>
            <a:noFill/>
            <a:ln w="12700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92202" y="4429132"/>
              <a:ext cx="34660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dirty="0" smtClean="0">
                  <a:latin typeface="Arial" pitchFamily="34" charset="0"/>
                  <a:cs typeface="Arial" pitchFamily="34" charset="0"/>
                </a:rPr>
                <a:t>Server-less P2P unicast</a:t>
              </a:r>
              <a:endParaRPr lang="ko-KR" altLang="en-US" sz="2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그룹 23"/>
          <p:cNvGrpSpPr/>
          <p:nvPr/>
        </p:nvGrpSpPr>
        <p:grpSpPr>
          <a:xfrm>
            <a:off x="1000100" y="4357694"/>
            <a:ext cx="2143140" cy="1428760"/>
            <a:chOff x="1000100" y="4357694"/>
            <a:chExt cx="2143140" cy="1428760"/>
          </a:xfrm>
        </p:grpSpPr>
        <p:pic>
          <p:nvPicPr>
            <p:cNvPr id="7" name="그림 6" descr="akamai-logo.gi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14480" y="5201855"/>
              <a:ext cx="1080000" cy="462857"/>
            </a:xfrm>
            <a:prstGeom prst="rect">
              <a:avLst/>
            </a:prstGeom>
          </p:spPr>
        </p:pic>
        <p:sp>
          <p:nvSpPr>
            <p:cNvPr id="22" name="모서리가 둥근 직사각형 21"/>
            <p:cNvSpPr/>
            <p:nvPr/>
          </p:nvSpPr>
          <p:spPr>
            <a:xfrm>
              <a:off x="1000100" y="4357694"/>
              <a:ext cx="2071702" cy="1428760"/>
            </a:xfrm>
            <a:prstGeom prst="roundRect">
              <a:avLst/>
            </a:prstGeom>
            <a:noFill/>
            <a:ln w="12700"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00100" y="4429132"/>
              <a:ext cx="21431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200" dirty="0" smtClean="0">
                  <a:latin typeface="Arial" pitchFamily="34" charset="0"/>
                  <a:cs typeface="Arial" pitchFamily="34" charset="0"/>
                </a:rPr>
                <a:t>Server-based</a:t>
              </a:r>
              <a:br>
                <a:rPr lang="en-US" altLang="ko-KR" sz="2200" dirty="0" smtClean="0">
                  <a:latin typeface="Arial" pitchFamily="34" charset="0"/>
                  <a:cs typeface="Arial" pitchFamily="34" charset="0"/>
                </a:rPr>
              </a:br>
              <a:r>
                <a:rPr lang="en-US" altLang="ko-KR" sz="2200" dirty="0" smtClean="0">
                  <a:latin typeface="Arial" pitchFamily="34" charset="0"/>
                  <a:cs typeface="Arial" pitchFamily="34" charset="0"/>
                </a:rPr>
                <a:t>IP unicast</a:t>
              </a:r>
              <a:endParaRPr lang="ko-KR" altLang="en-US" sz="2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그룹 27"/>
          <p:cNvGrpSpPr/>
          <p:nvPr/>
        </p:nvGrpSpPr>
        <p:grpSpPr>
          <a:xfrm>
            <a:off x="3143240" y="3415904"/>
            <a:ext cx="2143140" cy="2215223"/>
            <a:chOff x="3143240" y="3415904"/>
            <a:chExt cx="2143140" cy="2215223"/>
          </a:xfrm>
        </p:grpSpPr>
        <p:sp>
          <p:nvSpPr>
            <p:cNvPr id="12" name="이등변 삼각형 11"/>
            <p:cNvSpPr/>
            <p:nvPr/>
          </p:nvSpPr>
          <p:spPr>
            <a:xfrm>
              <a:off x="3143240" y="3415904"/>
              <a:ext cx="2143140" cy="1714512"/>
            </a:xfrm>
            <a:prstGeom prst="triangl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18113131">
              <a:off x="3147302" y="3959392"/>
              <a:ext cx="2143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co-exist</a:t>
              </a:r>
              <a:br>
                <a:rPr lang="en-US" altLang="ko-KR" sz="2400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altLang="ko-KR" sz="2400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within</a:t>
              </a:r>
              <a:br>
                <a:rPr lang="en-US" altLang="ko-KR" sz="2400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altLang="ko-KR" sz="2400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ISP</a:t>
              </a:r>
              <a:endParaRPr lang="ko-KR" altLang="en-US" sz="2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142976" y="6000768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do these technologies compare?</a:t>
            </a:r>
            <a:endParaRPr lang="ko-KR" alt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What did we do before Internet?</a:t>
            </a:r>
            <a:endParaRPr lang="ko-KR" altLang="en-US" dirty="0"/>
          </a:p>
        </p:txBody>
      </p:sp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Example routing</a:t>
            </a:r>
            <a:endParaRPr lang="ko-KR" altLang="en-US" dirty="0"/>
          </a:p>
        </p:txBody>
      </p:sp>
      <p:grpSp>
        <p:nvGrpSpPr>
          <p:cNvPr id="3" name="그룹 581"/>
          <p:cNvGrpSpPr/>
          <p:nvPr/>
        </p:nvGrpSpPr>
        <p:grpSpPr>
          <a:xfrm>
            <a:off x="214282" y="1874601"/>
            <a:ext cx="2656869" cy="2860620"/>
            <a:chOff x="-4490" y="2431111"/>
            <a:chExt cx="3000396" cy="2858451"/>
          </a:xfrm>
        </p:grpSpPr>
        <p:pic>
          <p:nvPicPr>
            <p:cNvPr id="459" name="Picture 1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1373777">
              <a:off x="-4490" y="2431111"/>
              <a:ext cx="3000396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60" name="직선 연결선 459"/>
            <p:cNvCxnSpPr/>
            <p:nvPr/>
          </p:nvCxnSpPr>
          <p:spPr>
            <a:xfrm rot="5400000">
              <a:off x="220710" y="4690872"/>
              <a:ext cx="500066" cy="5073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1" name="직선 연결선 460"/>
            <p:cNvCxnSpPr/>
            <p:nvPr/>
          </p:nvCxnSpPr>
          <p:spPr>
            <a:xfrm rot="16200000" flipH="1">
              <a:off x="677799" y="4741104"/>
              <a:ext cx="500066" cy="4068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2" name="직선 연결선 461"/>
            <p:cNvCxnSpPr/>
            <p:nvPr/>
          </p:nvCxnSpPr>
          <p:spPr>
            <a:xfrm rot="5400000">
              <a:off x="1902438" y="4723656"/>
              <a:ext cx="479682" cy="4213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3" name="직선 연결선 462"/>
            <p:cNvCxnSpPr/>
            <p:nvPr/>
          </p:nvCxnSpPr>
          <p:spPr>
            <a:xfrm rot="16200000" flipH="1">
              <a:off x="2323808" y="4723655"/>
              <a:ext cx="479682" cy="4213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4" name="직선 연결선 463"/>
            <p:cNvCxnSpPr/>
            <p:nvPr/>
          </p:nvCxnSpPr>
          <p:spPr>
            <a:xfrm rot="16200000" flipH="1">
              <a:off x="1567146" y="2837112"/>
              <a:ext cx="714380" cy="8572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5" name="직선 연결선 464"/>
            <p:cNvCxnSpPr/>
            <p:nvPr/>
          </p:nvCxnSpPr>
          <p:spPr>
            <a:xfrm rot="5400000" flipH="1" flipV="1">
              <a:off x="752866" y="2880088"/>
              <a:ext cx="714380" cy="7713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6" name="직선 연결선 465"/>
            <p:cNvCxnSpPr/>
            <p:nvPr/>
          </p:nvCxnSpPr>
          <p:spPr>
            <a:xfrm rot="5400000">
              <a:off x="467114" y="4151458"/>
              <a:ext cx="500066" cy="145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7" name="직선 연결선 466"/>
            <p:cNvCxnSpPr/>
            <p:nvPr/>
          </p:nvCxnSpPr>
          <p:spPr>
            <a:xfrm rot="5400000">
              <a:off x="2095674" y="4151458"/>
              <a:ext cx="500066" cy="145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2098"/>
            <p:cNvGrpSpPr>
              <a:grpSpLocks/>
            </p:cNvGrpSpPr>
            <p:nvPr/>
          </p:nvGrpSpPr>
          <p:grpSpPr bwMode="auto">
            <a:xfrm>
              <a:off x="2424402" y="5143512"/>
              <a:ext cx="500066" cy="146050"/>
              <a:chOff x="4887" y="2454"/>
              <a:chExt cx="799" cy="226"/>
            </a:xfrm>
          </p:grpSpPr>
          <p:grpSp>
            <p:nvGrpSpPr>
              <p:cNvPr id="5" name="Group 2099"/>
              <p:cNvGrpSpPr>
                <a:grpSpLocks/>
              </p:cNvGrpSpPr>
              <p:nvPr/>
            </p:nvGrpSpPr>
            <p:grpSpPr bwMode="auto">
              <a:xfrm>
                <a:off x="4887" y="2454"/>
                <a:ext cx="799" cy="226"/>
                <a:chOff x="4887" y="2454"/>
                <a:chExt cx="799" cy="226"/>
              </a:xfrm>
            </p:grpSpPr>
            <p:grpSp>
              <p:nvGrpSpPr>
                <p:cNvPr id="6" name="Group 2100"/>
                <p:cNvGrpSpPr>
                  <a:grpSpLocks/>
                </p:cNvGrpSpPr>
                <p:nvPr/>
              </p:nvGrpSpPr>
              <p:grpSpPr bwMode="auto">
                <a:xfrm>
                  <a:off x="4887" y="2454"/>
                  <a:ext cx="799" cy="226"/>
                  <a:chOff x="4887" y="2454"/>
                  <a:chExt cx="799" cy="226"/>
                </a:xfrm>
              </p:grpSpPr>
              <p:sp>
                <p:nvSpPr>
                  <p:cNvPr id="535" name="Freeform 2101"/>
                  <p:cNvSpPr>
                    <a:spLocks/>
                  </p:cNvSpPr>
                  <p:nvPr/>
                </p:nvSpPr>
                <p:spPr bwMode="auto">
                  <a:xfrm>
                    <a:off x="4935" y="2536"/>
                    <a:ext cx="751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43"/>
                      </a:cxn>
                      <a:cxn ang="0">
                        <a:pos x="750" y="143"/>
                      </a:cxn>
                      <a:cxn ang="0">
                        <a:pos x="75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51" h="144">
                        <a:moveTo>
                          <a:pt x="0" y="0"/>
                        </a:moveTo>
                        <a:lnTo>
                          <a:pt x="0" y="143"/>
                        </a:lnTo>
                        <a:lnTo>
                          <a:pt x="750" y="143"/>
                        </a:lnTo>
                        <a:lnTo>
                          <a:pt x="75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36" name="Freeform 2102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799" cy="83"/>
                  </a:xfrm>
                  <a:custGeom>
                    <a:avLst/>
                    <a:gdLst/>
                    <a:ahLst/>
                    <a:cxnLst>
                      <a:cxn ang="0">
                        <a:pos x="798" y="82"/>
                      </a:cxn>
                      <a:cxn ang="0">
                        <a:pos x="48" y="82"/>
                      </a:cxn>
                      <a:cxn ang="0">
                        <a:pos x="0" y="0"/>
                      </a:cxn>
                      <a:cxn ang="0">
                        <a:pos x="677" y="0"/>
                      </a:cxn>
                      <a:cxn ang="0">
                        <a:pos x="798" y="82"/>
                      </a:cxn>
                    </a:cxnLst>
                    <a:rect l="0" t="0" r="r" b="b"/>
                    <a:pathLst>
                      <a:path w="799" h="83">
                        <a:moveTo>
                          <a:pt x="798" y="82"/>
                        </a:moveTo>
                        <a:lnTo>
                          <a:pt x="48" y="82"/>
                        </a:lnTo>
                        <a:lnTo>
                          <a:pt x="0" y="0"/>
                        </a:lnTo>
                        <a:lnTo>
                          <a:pt x="677" y="0"/>
                        </a:lnTo>
                        <a:lnTo>
                          <a:pt x="798" y="82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37" name="Freeform 2103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49" cy="226"/>
                  </a:xfrm>
                  <a:custGeom>
                    <a:avLst/>
                    <a:gdLst/>
                    <a:ahLst/>
                    <a:cxnLst>
                      <a:cxn ang="0">
                        <a:pos x="48" y="84"/>
                      </a:cxn>
                      <a:cxn ang="0">
                        <a:pos x="48" y="225"/>
                      </a:cxn>
                      <a:cxn ang="0">
                        <a:pos x="0" y="110"/>
                      </a:cxn>
                      <a:cxn ang="0">
                        <a:pos x="0" y="0"/>
                      </a:cxn>
                      <a:cxn ang="0">
                        <a:pos x="48" y="84"/>
                      </a:cxn>
                    </a:cxnLst>
                    <a:rect l="0" t="0" r="r" b="b"/>
                    <a:pathLst>
                      <a:path w="49" h="226">
                        <a:moveTo>
                          <a:pt x="48" y="84"/>
                        </a:moveTo>
                        <a:lnTo>
                          <a:pt x="48" y="225"/>
                        </a:lnTo>
                        <a:lnTo>
                          <a:pt x="0" y="110"/>
                        </a:lnTo>
                        <a:lnTo>
                          <a:pt x="0" y="0"/>
                        </a:lnTo>
                        <a:lnTo>
                          <a:pt x="48" y="84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527" name="Rectangle 2104"/>
                <p:cNvSpPr>
                  <a:spLocks noChangeArrowheads="1"/>
                </p:cNvSpPr>
                <p:nvPr/>
              </p:nvSpPr>
              <p:spPr bwMode="auto">
                <a:xfrm>
                  <a:off x="4955" y="2664"/>
                  <a:ext cx="703" cy="3"/>
                </a:xfrm>
                <a:prstGeom prst="rect">
                  <a:avLst/>
                </a:prstGeom>
                <a:solidFill>
                  <a:srgbClr val="40404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8" name="Rectangle 2105"/>
                <p:cNvSpPr>
                  <a:spLocks noChangeArrowheads="1"/>
                </p:cNvSpPr>
                <p:nvPr/>
              </p:nvSpPr>
              <p:spPr bwMode="auto">
                <a:xfrm>
                  <a:off x="5012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9" name="Rectangle 2106"/>
                <p:cNvSpPr>
                  <a:spLocks noChangeArrowheads="1"/>
                </p:cNvSpPr>
                <p:nvPr/>
              </p:nvSpPr>
              <p:spPr bwMode="auto">
                <a:xfrm>
                  <a:off x="5065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0" name="Rectangle 2107"/>
                <p:cNvSpPr>
                  <a:spLocks noChangeArrowheads="1"/>
                </p:cNvSpPr>
                <p:nvPr/>
              </p:nvSpPr>
              <p:spPr bwMode="auto">
                <a:xfrm>
                  <a:off x="5117" y="2651"/>
                  <a:ext cx="24" cy="1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1" name="Oval 2108"/>
                <p:cNvSpPr>
                  <a:spLocks noChangeArrowheads="1"/>
                </p:cNvSpPr>
                <p:nvPr/>
              </p:nvSpPr>
              <p:spPr bwMode="auto">
                <a:xfrm>
                  <a:off x="5184" y="2650"/>
                  <a:ext cx="1" cy="2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2" name="Oval 2109"/>
                <p:cNvSpPr>
                  <a:spLocks noChangeArrowheads="1"/>
                </p:cNvSpPr>
                <p:nvPr/>
              </p:nvSpPr>
              <p:spPr bwMode="auto">
                <a:xfrm>
                  <a:off x="5223" y="2652"/>
                  <a:ext cx="1" cy="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3" name="Rectangle 2110"/>
                <p:cNvSpPr>
                  <a:spLocks noChangeArrowheads="1"/>
                </p:cNvSpPr>
                <p:nvPr/>
              </p:nvSpPr>
              <p:spPr bwMode="auto">
                <a:xfrm>
                  <a:off x="4955" y="2551"/>
                  <a:ext cx="84" cy="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4" name="Freeform 2111"/>
                <p:cNvSpPr>
                  <a:spLocks/>
                </p:cNvSpPr>
                <p:nvPr/>
              </p:nvSpPr>
              <p:spPr bwMode="auto">
                <a:xfrm>
                  <a:off x="4932" y="2530"/>
                  <a:ext cx="743" cy="142"/>
                </a:xfrm>
                <a:custGeom>
                  <a:avLst/>
                  <a:gdLst/>
                  <a:ahLst/>
                  <a:cxnLst>
                    <a:cxn ang="0">
                      <a:pos x="0" y="141"/>
                    </a:cxn>
                    <a:cxn ang="0">
                      <a:pos x="0" y="0"/>
                    </a:cxn>
                    <a:cxn ang="0">
                      <a:pos x="742" y="0"/>
                    </a:cxn>
                  </a:cxnLst>
                  <a:rect l="0" t="0" r="r" b="b"/>
                  <a:pathLst>
                    <a:path w="743" h="142">
                      <a:moveTo>
                        <a:pt x="0" y="141"/>
                      </a:moveTo>
                      <a:lnTo>
                        <a:pt x="0" y="0"/>
                      </a:lnTo>
                      <a:lnTo>
                        <a:pt x="74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24" name="Oval 2112"/>
              <p:cNvSpPr>
                <a:spLocks noChangeArrowheads="1"/>
              </p:cNvSpPr>
              <p:nvPr/>
            </p:nvSpPr>
            <p:spPr bwMode="auto">
              <a:xfrm>
                <a:off x="5206" y="2608"/>
                <a:ext cx="184" cy="1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5" name="AutoShape 2113"/>
              <p:cNvSpPr>
                <a:spLocks noChangeArrowheads="1"/>
              </p:cNvSpPr>
              <p:nvPr/>
            </p:nvSpPr>
            <p:spPr bwMode="auto">
              <a:xfrm>
                <a:off x="5479" y="2566"/>
                <a:ext cx="166" cy="61"/>
              </a:xfrm>
              <a:prstGeom prst="roundRect">
                <a:avLst>
                  <a:gd name="adj" fmla="val 12495"/>
                </a:avLst>
              </a:prstGeom>
              <a:solidFill>
                <a:srgbClr val="037C0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endParaRPr lang="es-ES_tradnl" sz="170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469" name="Picture 17" descr="\\Sj-fs2\WG6\Corp ID Astro\Private\FORMATS\Icon Conversion\WMF Icons\IPTVBroadcastServer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40706" y="2643182"/>
              <a:ext cx="540754" cy="303215"/>
            </a:xfrm>
            <a:prstGeom prst="rect">
              <a:avLst/>
            </a:prstGeom>
            <a:noFill/>
          </p:spPr>
        </p:pic>
        <p:pic>
          <p:nvPicPr>
            <p:cNvPr id="472" name="Picture 9" descr="DSLAM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>
              <a:off x="522054" y="4331216"/>
              <a:ext cx="380982" cy="433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3" name="Picture 9" descr="DSLAM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>
              <a:off x="2165129" y="4331216"/>
              <a:ext cx="380982" cy="433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098"/>
            <p:cNvGrpSpPr>
              <a:grpSpLocks/>
            </p:cNvGrpSpPr>
            <p:nvPr/>
          </p:nvGrpSpPr>
          <p:grpSpPr bwMode="auto">
            <a:xfrm>
              <a:off x="1781460" y="5143512"/>
              <a:ext cx="500066" cy="146050"/>
              <a:chOff x="4887" y="2454"/>
              <a:chExt cx="799" cy="226"/>
            </a:xfrm>
          </p:grpSpPr>
          <p:grpSp>
            <p:nvGrpSpPr>
              <p:cNvPr id="8" name="Group 2099"/>
              <p:cNvGrpSpPr>
                <a:grpSpLocks/>
              </p:cNvGrpSpPr>
              <p:nvPr/>
            </p:nvGrpSpPr>
            <p:grpSpPr bwMode="auto">
              <a:xfrm>
                <a:off x="4887" y="2454"/>
                <a:ext cx="799" cy="226"/>
                <a:chOff x="4887" y="2454"/>
                <a:chExt cx="799" cy="226"/>
              </a:xfrm>
            </p:grpSpPr>
            <p:grpSp>
              <p:nvGrpSpPr>
                <p:cNvPr id="9" name="Group 2100"/>
                <p:cNvGrpSpPr>
                  <a:grpSpLocks/>
                </p:cNvGrpSpPr>
                <p:nvPr/>
              </p:nvGrpSpPr>
              <p:grpSpPr bwMode="auto">
                <a:xfrm>
                  <a:off x="4887" y="2454"/>
                  <a:ext cx="799" cy="226"/>
                  <a:chOff x="4887" y="2454"/>
                  <a:chExt cx="799" cy="226"/>
                </a:xfrm>
              </p:grpSpPr>
              <p:sp>
                <p:nvSpPr>
                  <p:cNvPr id="520" name="Freeform 2101"/>
                  <p:cNvSpPr>
                    <a:spLocks/>
                  </p:cNvSpPr>
                  <p:nvPr/>
                </p:nvSpPr>
                <p:spPr bwMode="auto">
                  <a:xfrm>
                    <a:off x="4935" y="2536"/>
                    <a:ext cx="751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43"/>
                      </a:cxn>
                      <a:cxn ang="0">
                        <a:pos x="750" y="143"/>
                      </a:cxn>
                      <a:cxn ang="0">
                        <a:pos x="75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51" h="144">
                        <a:moveTo>
                          <a:pt x="0" y="0"/>
                        </a:moveTo>
                        <a:lnTo>
                          <a:pt x="0" y="143"/>
                        </a:lnTo>
                        <a:lnTo>
                          <a:pt x="750" y="143"/>
                        </a:lnTo>
                        <a:lnTo>
                          <a:pt x="75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21" name="Freeform 2102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799" cy="83"/>
                  </a:xfrm>
                  <a:custGeom>
                    <a:avLst/>
                    <a:gdLst/>
                    <a:ahLst/>
                    <a:cxnLst>
                      <a:cxn ang="0">
                        <a:pos x="798" y="82"/>
                      </a:cxn>
                      <a:cxn ang="0">
                        <a:pos x="48" y="82"/>
                      </a:cxn>
                      <a:cxn ang="0">
                        <a:pos x="0" y="0"/>
                      </a:cxn>
                      <a:cxn ang="0">
                        <a:pos x="677" y="0"/>
                      </a:cxn>
                      <a:cxn ang="0">
                        <a:pos x="798" y="82"/>
                      </a:cxn>
                    </a:cxnLst>
                    <a:rect l="0" t="0" r="r" b="b"/>
                    <a:pathLst>
                      <a:path w="799" h="83">
                        <a:moveTo>
                          <a:pt x="798" y="82"/>
                        </a:moveTo>
                        <a:lnTo>
                          <a:pt x="48" y="82"/>
                        </a:lnTo>
                        <a:lnTo>
                          <a:pt x="0" y="0"/>
                        </a:lnTo>
                        <a:lnTo>
                          <a:pt x="677" y="0"/>
                        </a:lnTo>
                        <a:lnTo>
                          <a:pt x="798" y="82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22" name="Freeform 2103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49" cy="226"/>
                  </a:xfrm>
                  <a:custGeom>
                    <a:avLst/>
                    <a:gdLst/>
                    <a:ahLst/>
                    <a:cxnLst>
                      <a:cxn ang="0">
                        <a:pos x="48" y="84"/>
                      </a:cxn>
                      <a:cxn ang="0">
                        <a:pos x="48" y="225"/>
                      </a:cxn>
                      <a:cxn ang="0">
                        <a:pos x="0" y="110"/>
                      </a:cxn>
                      <a:cxn ang="0">
                        <a:pos x="0" y="0"/>
                      </a:cxn>
                      <a:cxn ang="0">
                        <a:pos x="48" y="84"/>
                      </a:cxn>
                    </a:cxnLst>
                    <a:rect l="0" t="0" r="r" b="b"/>
                    <a:pathLst>
                      <a:path w="49" h="226">
                        <a:moveTo>
                          <a:pt x="48" y="84"/>
                        </a:moveTo>
                        <a:lnTo>
                          <a:pt x="48" y="225"/>
                        </a:lnTo>
                        <a:lnTo>
                          <a:pt x="0" y="110"/>
                        </a:lnTo>
                        <a:lnTo>
                          <a:pt x="0" y="0"/>
                        </a:lnTo>
                        <a:lnTo>
                          <a:pt x="48" y="84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512" name="Rectangle 2104"/>
                <p:cNvSpPr>
                  <a:spLocks noChangeArrowheads="1"/>
                </p:cNvSpPr>
                <p:nvPr/>
              </p:nvSpPr>
              <p:spPr bwMode="auto">
                <a:xfrm>
                  <a:off x="4955" y="2664"/>
                  <a:ext cx="703" cy="3"/>
                </a:xfrm>
                <a:prstGeom prst="rect">
                  <a:avLst/>
                </a:prstGeom>
                <a:solidFill>
                  <a:srgbClr val="40404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3" name="Rectangle 2105"/>
                <p:cNvSpPr>
                  <a:spLocks noChangeArrowheads="1"/>
                </p:cNvSpPr>
                <p:nvPr/>
              </p:nvSpPr>
              <p:spPr bwMode="auto">
                <a:xfrm>
                  <a:off x="5012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4" name="Rectangle 2106"/>
                <p:cNvSpPr>
                  <a:spLocks noChangeArrowheads="1"/>
                </p:cNvSpPr>
                <p:nvPr/>
              </p:nvSpPr>
              <p:spPr bwMode="auto">
                <a:xfrm>
                  <a:off x="5065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5" name="Rectangle 2107"/>
                <p:cNvSpPr>
                  <a:spLocks noChangeArrowheads="1"/>
                </p:cNvSpPr>
                <p:nvPr/>
              </p:nvSpPr>
              <p:spPr bwMode="auto">
                <a:xfrm>
                  <a:off x="5117" y="2651"/>
                  <a:ext cx="24" cy="1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6" name="Oval 2108"/>
                <p:cNvSpPr>
                  <a:spLocks noChangeArrowheads="1"/>
                </p:cNvSpPr>
                <p:nvPr/>
              </p:nvSpPr>
              <p:spPr bwMode="auto">
                <a:xfrm>
                  <a:off x="5184" y="2650"/>
                  <a:ext cx="1" cy="2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7" name="Oval 2109"/>
                <p:cNvSpPr>
                  <a:spLocks noChangeArrowheads="1"/>
                </p:cNvSpPr>
                <p:nvPr/>
              </p:nvSpPr>
              <p:spPr bwMode="auto">
                <a:xfrm>
                  <a:off x="5223" y="2652"/>
                  <a:ext cx="1" cy="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8" name="Rectangle 2110"/>
                <p:cNvSpPr>
                  <a:spLocks noChangeArrowheads="1"/>
                </p:cNvSpPr>
                <p:nvPr/>
              </p:nvSpPr>
              <p:spPr bwMode="auto">
                <a:xfrm>
                  <a:off x="4955" y="2551"/>
                  <a:ext cx="84" cy="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9" name="Freeform 2111"/>
                <p:cNvSpPr>
                  <a:spLocks/>
                </p:cNvSpPr>
                <p:nvPr/>
              </p:nvSpPr>
              <p:spPr bwMode="auto">
                <a:xfrm>
                  <a:off x="4932" y="2530"/>
                  <a:ext cx="743" cy="142"/>
                </a:xfrm>
                <a:custGeom>
                  <a:avLst/>
                  <a:gdLst/>
                  <a:ahLst/>
                  <a:cxnLst>
                    <a:cxn ang="0">
                      <a:pos x="0" y="141"/>
                    </a:cxn>
                    <a:cxn ang="0">
                      <a:pos x="0" y="0"/>
                    </a:cxn>
                    <a:cxn ang="0">
                      <a:pos x="742" y="0"/>
                    </a:cxn>
                  </a:cxnLst>
                  <a:rect l="0" t="0" r="r" b="b"/>
                  <a:pathLst>
                    <a:path w="743" h="142">
                      <a:moveTo>
                        <a:pt x="0" y="141"/>
                      </a:moveTo>
                      <a:lnTo>
                        <a:pt x="0" y="0"/>
                      </a:lnTo>
                      <a:lnTo>
                        <a:pt x="74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09" name="Oval 2112"/>
              <p:cNvSpPr>
                <a:spLocks noChangeArrowheads="1"/>
              </p:cNvSpPr>
              <p:nvPr/>
            </p:nvSpPr>
            <p:spPr bwMode="auto">
              <a:xfrm>
                <a:off x="5206" y="2608"/>
                <a:ext cx="184" cy="1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0" name="AutoShape 2113"/>
              <p:cNvSpPr>
                <a:spLocks noChangeArrowheads="1"/>
              </p:cNvSpPr>
              <p:nvPr/>
            </p:nvSpPr>
            <p:spPr bwMode="auto">
              <a:xfrm>
                <a:off x="5479" y="2566"/>
                <a:ext cx="166" cy="61"/>
              </a:xfrm>
              <a:prstGeom prst="roundRect">
                <a:avLst>
                  <a:gd name="adj" fmla="val 12495"/>
                </a:avLst>
              </a:prstGeom>
              <a:solidFill>
                <a:srgbClr val="037C0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endParaRPr lang="es-ES_tradnl" sz="17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2098"/>
            <p:cNvGrpSpPr>
              <a:grpSpLocks/>
            </p:cNvGrpSpPr>
            <p:nvPr/>
          </p:nvGrpSpPr>
          <p:grpSpPr bwMode="auto">
            <a:xfrm>
              <a:off x="781328" y="5143512"/>
              <a:ext cx="500066" cy="146050"/>
              <a:chOff x="4887" y="2454"/>
              <a:chExt cx="799" cy="226"/>
            </a:xfrm>
          </p:grpSpPr>
          <p:grpSp>
            <p:nvGrpSpPr>
              <p:cNvPr id="11" name="Group 2099"/>
              <p:cNvGrpSpPr>
                <a:grpSpLocks/>
              </p:cNvGrpSpPr>
              <p:nvPr/>
            </p:nvGrpSpPr>
            <p:grpSpPr bwMode="auto">
              <a:xfrm>
                <a:off x="4887" y="2454"/>
                <a:ext cx="799" cy="226"/>
                <a:chOff x="4887" y="2454"/>
                <a:chExt cx="799" cy="226"/>
              </a:xfrm>
            </p:grpSpPr>
            <p:grpSp>
              <p:nvGrpSpPr>
                <p:cNvPr id="12" name="Group 2100"/>
                <p:cNvGrpSpPr>
                  <a:grpSpLocks/>
                </p:cNvGrpSpPr>
                <p:nvPr/>
              </p:nvGrpSpPr>
              <p:grpSpPr bwMode="auto">
                <a:xfrm>
                  <a:off x="4887" y="2454"/>
                  <a:ext cx="799" cy="226"/>
                  <a:chOff x="4887" y="2454"/>
                  <a:chExt cx="799" cy="226"/>
                </a:xfrm>
              </p:grpSpPr>
              <p:sp>
                <p:nvSpPr>
                  <p:cNvPr id="505" name="Freeform 2101"/>
                  <p:cNvSpPr>
                    <a:spLocks/>
                  </p:cNvSpPr>
                  <p:nvPr/>
                </p:nvSpPr>
                <p:spPr bwMode="auto">
                  <a:xfrm>
                    <a:off x="4935" y="2536"/>
                    <a:ext cx="751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43"/>
                      </a:cxn>
                      <a:cxn ang="0">
                        <a:pos x="750" y="143"/>
                      </a:cxn>
                      <a:cxn ang="0">
                        <a:pos x="75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51" h="144">
                        <a:moveTo>
                          <a:pt x="0" y="0"/>
                        </a:moveTo>
                        <a:lnTo>
                          <a:pt x="0" y="143"/>
                        </a:lnTo>
                        <a:lnTo>
                          <a:pt x="750" y="143"/>
                        </a:lnTo>
                        <a:lnTo>
                          <a:pt x="75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06" name="Freeform 2102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799" cy="83"/>
                  </a:xfrm>
                  <a:custGeom>
                    <a:avLst/>
                    <a:gdLst/>
                    <a:ahLst/>
                    <a:cxnLst>
                      <a:cxn ang="0">
                        <a:pos x="798" y="82"/>
                      </a:cxn>
                      <a:cxn ang="0">
                        <a:pos x="48" y="82"/>
                      </a:cxn>
                      <a:cxn ang="0">
                        <a:pos x="0" y="0"/>
                      </a:cxn>
                      <a:cxn ang="0">
                        <a:pos x="677" y="0"/>
                      </a:cxn>
                      <a:cxn ang="0">
                        <a:pos x="798" y="82"/>
                      </a:cxn>
                    </a:cxnLst>
                    <a:rect l="0" t="0" r="r" b="b"/>
                    <a:pathLst>
                      <a:path w="799" h="83">
                        <a:moveTo>
                          <a:pt x="798" y="82"/>
                        </a:moveTo>
                        <a:lnTo>
                          <a:pt x="48" y="82"/>
                        </a:lnTo>
                        <a:lnTo>
                          <a:pt x="0" y="0"/>
                        </a:lnTo>
                        <a:lnTo>
                          <a:pt x="677" y="0"/>
                        </a:lnTo>
                        <a:lnTo>
                          <a:pt x="798" y="82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07" name="Freeform 2103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49" cy="226"/>
                  </a:xfrm>
                  <a:custGeom>
                    <a:avLst/>
                    <a:gdLst/>
                    <a:ahLst/>
                    <a:cxnLst>
                      <a:cxn ang="0">
                        <a:pos x="48" y="84"/>
                      </a:cxn>
                      <a:cxn ang="0">
                        <a:pos x="48" y="225"/>
                      </a:cxn>
                      <a:cxn ang="0">
                        <a:pos x="0" y="110"/>
                      </a:cxn>
                      <a:cxn ang="0">
                        <a:pos x="0" y="0"/>
                      </a:cxn>
                      <a:cxn ang="0">
                        <a:pos x="48" y="84"/>
                      </a:cxn>
                    </a:cxnLst>
                    <a:rect l="0" t="0" r="r" b="b"/>
                    <a:pathLst>
                      <a:path w="49" h="226">
                        <a:moveTo>
                          <a:pt x="48" y="84"/>
                        </a:moveTo>
                        <a:lnTo>
                          <a:pt x="48" y="225"/>
                        </a:lnTo>
                        <a:lnTo>
                          <a:pt x="0" y="110"/>
                        </a:lnTo>
                        <a:lnTo>
                          <a:pt x="0" y="0"/>
                        </a:lnTo>
                        <a:lnTo>
                          <a:pt x="48" y="84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97" name="Rectangle 2104"/>
                <p:cNvSpPr>
                  <a:spLocks noChangeArrowheads="1"/>
                </p:cNvSpPr>
                <p:nvPr/>
              </p:nvSpPr>
              <p:spPr bwMode="auto">
                <a:xfrm>
                  <a:off x="4955" y="2664"/>
                  <a:ext cx="703" cy="3"/>
                </a:xfrm>
                <a:prstGeom prst="rect">
                  <a:avLst/>
                </a:prstGeom>
                <a:solidFill>
                  <a:srgbClr val="40404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98" name="Rectangle 2105"/>
                <p:cNvSpPr>
                  <a:spLocks noChangeArrowheads="1"/>
                </p:cNvSpPr>
                <p:nvPr/>
              </p:nvSpPr>
              <p:spPr bwMode="auto">
                <a:xfrm>
                  <a:off x="5012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99" name="Rectangle 2106"/>
                <p:cNvSpPr>
                  <a:spLocks noChangeArrowheads="1"/>
                </p:cNvSpPr>
                <p:nvPr/>
              </p:nvSpPr>
              <p:spPr bwMode="auto">
                <a:xfrm>
                  <a:off x="5065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0" name="Rectangle 2107"/>
                <p:cNvSpPr>
                  <a:spLocks noChangeArrowheads="1"/>
                </p:cNvSpPr>
                <p:nvPr/>
              </p:nvSpPr>
              <p:spPr bwMode="auto">
                <a:xfrm>
                  <a:off x="5117" y="2651"/>
                  <a:ext cx="24" cy="1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1" name="Oval 2108"/>
                <p:cNvSpPr>
                  <a:spLocks noChangeArrowheads="1"/>
                </p:cNvSpPr>
                <p:nvPr/>
              </p:nvSpPr>
              <p:spPr bwMode="auto">
                <a:xfrm>
                  <a:off x="5184" y="2650"/>
                  <a:ext cx="1" cy="2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2" name="Oval 2109"/>
                <p:cNvSpPr>
                  <a:spLocks noChangeArrowheads="1"/>
                </p:cNvSpPr>
                <p:nvPr/>
              </p:nvSpPr>
              <p:spPr bwMode="auto">
                <a:xfrm>
                  <a:off x="5223" y="2652"/>
                  <a:ext cx="1" cy="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3" name="Rectangle 2110"/>
                <p:cNvSpPr>
                  <a:spLocks noChangeArrowheads="1"/>
                </p:cNvSpPr>
                <p:nvPr/>
              </p:nvSpPr>
              <p:spPr bwMode="auto">
                <a:xfrm>
                  <a:off x="4955" y="2551"/>
                  <a:ext cx="84" cy="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4" name="Freeform 2111"/>
                <p:cNvSpPr>
                  <a:spLocks/>
                </p:cNvSpPr>
                <p:nvPr/>
              </p:nvSpPr>
              <p:spPr bwMode="auto">
                <a:xfrm>
                  <a:off x="4932" y="2530"/>
                  <a:ext cx="743" cy="142"/>
                </a:xfrm>
                <a:custGeom>
                  <a:avLst/>
                  <a:gdLst/>
                  <a:ahLst/>
                  <a:cxnLst>
                    <a:cxn ang="0">
                      <a:pos x="0" y="141"/>
                    </a:cxn>
                    <a:cxn ang="0">
                      <a:pos x="0" y="0"/>
                    </a:cxn>
                    <a:cxn ang="0">
                      <a:pos x="742" y="0"/>
                    </a:cxn>
                  </a:cxnLst>
                  <a:rect l="0" t="0" r="r" b="b"/>
                  <a:pathLst>
                    <a:path w="743" h="142">
                      <a:moveTo>
                        <a:pt x="0" y="141"/>
                      </a:moveTo>
                      <a:lnTo>
                        <a:pt x="0" y="0"/>
                      </a:lnTo>
                      <a:lnTo>
                        <a:pt x="74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94" name="Oval 2112"/>
              <p:cNvSpPr>
                <a:spLocks noChangeArrowheads="1"/>
              </p:cNvSpPr>
              <p:nvPr/>
            </p:nvSpPr>
            <p:spPr bwMode="auto">
              <a:xfrm>
                <a:off x="5206" y="2608"/>
                <a:ext cx="184" cy="1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5" name="AutoShape 2113"/>
              <p:cNvSpPr>
                <a:spLocks noChangeArrowheads="1"/>
              </p:cNvSpPr>
              <p:nvPr/>
            </p:nvSpPr>
            <p:spPr bwMode="auto">
              <a:xfrm>
                <a:off x="5479" y="2566"/>
                <a:ext cx="166" cy="61"/>
              </a:xfrm>
              <a:prstGeom prst="roundRect">
                <a:avLst>
                  <a:gd name="adj" fmla="val 12495"/>
                </a:avLst>
              </a:prstGeom>
              <a:solidFill>
                <a:srgbClr val="037C0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endParaRPr lang="es-ES_tradnl" sz="17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2098"/>
            <p:cNvGrpSpPr>
              <a:grpSpLocks/>
            </p:cNvGrpSpPr>
            <p:nvPr/>
          </p:nvGrpSpPr>
          <p:grpSpPr bwMode="auto">
            <a:xfrm>
              <a:off x="138386" y="5143512"/>
              <a:ext cx="500066" cy="146050"/>
              <a:chOff x="4887" y="2454"/>
              <a:chExt cx="799" cy="226"/>
            </a:xfrm>
          </p:grpSpPr>
          <p:grpSp>
            <p:nvGrpSpPr>
              <p:cNvPr id="14" name="Group 2099"/>
              <p:cNvGrpSpPr>
                <a:grpSpLocks/>
              </p:cNvGrpSpPr>
              <p:nvPr/>
            </p:nvGrpSpPr>
            <p:grpSpPr bwMode="auto">
              <a:xfrm>
                <a:off x="4887" y="2454"/>
                <a:ext cx="799" cy="226"/>
                <a:chOff x="4887" y="2454"/>
                <a:chExt cx="799" cy="226"/>
              </a:xfrm>
            </p:grpSpPr>
            <p:grpSp>
              <p:nvGrpSpPr>
                <p:cNvPr id="15" name="Group 2100"/>
                <p:cNvGrpSpPr>
                  <a:grpSpLocks/>
                </p:cNvGrpSpPr>
                <p:nvPr/>
              </p:nvGrpSpPr>
              <p:grpSpPr bwMode="auto">
                <a:xfrm>
                  <a:off x="4887" y="2454"/>
                  <a:ext cx="799" cy="226"/>
                  <a:chOff x="4887" y="2454"/>
                  <a:chExt cx="799" cy="226"/>
                </a:xfrm>
              </p:grpSpPr>
              <p:sp>
                <p:nvSpPr>
                  <p:cNvPr id="490" name="Freeform 2101"/>
                  <p:cNvSpPr>
                    <a:spLocks/>
                  </p:cNvSpPr>
                  <p:nvPr/>
                </p:nvSpPr>
                <p:spPr bwMode="auto">
                  <a:xfrm>
                    <a:off x="4935" y="2536"/>
                    <a:ext cx="751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43"/>
                      </a:cxn>
                      <a:cxn ang="0">
                        <a:pos x="750" y="143"/>
                      </a:cxn>
                      <a:cxn ang="0">
                        <a:pos x="75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51" h="144">
                        <a:moveTo>
                          <a:pt x="0" y="0"/>
                        </a:moveTo>
                        <a:lnTo>
                          <a:pt x="0" y="143"/>
                        </a:lnTo>
                        <a:lnTo>
                          <a:pt x="750" y="143"/>
                        </a:lnTo>
                        <a:lnTo>
                          <a:pt x="75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1" name="Freeform 2102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799" cy="83"/>
                  </a:xfrm>
                  <a:custGeom>
                    <a:avLst/>
                    <a:gdLst/>
                    <a:ahLst/>
                    <a:cxnLst>
                      <a:cxn ang="0">
                        <a:pos x="798" y="82"/>
                      </a:cxn>
                      <a:cxn ang="0">
                        <a:pos x="48" y="82"/>
                      </a:cxn>
                      <a:cxn ang="0">
                        <a:pos x="0" y="0"/>
                      </a:cxn>
                      <a:cxn ang="0">
                        <a:pos x="677" y="0"/>
                      </a:cxn>
                      <a:cxn ang="0">
                        <a:pos x="798" y="82"/>
                      </a:cxn>
                    </a:cxnLst>
                    <a:rect l="0" t="0" r="r" b="b"/>
                    <a:pathLst>
                      <a:path w="799" h="83">
                        <a:moveTo>
                          <a:pt x="798" y="82"/>
                        </a:moveTo>
                        <a:lnTo>
                          <a:pt x="48" y="82"/>
                        </a:lnTo>
                        <a:lnTo>
                          <a:pt x="0" y="0"/>
                        </a:lnTo>
                        <a:lnTo>
                          <a:pt x="677" y="0"/>
                        </a:lnTo>
                        <a:lnTo>
                          <a:pt x="798" y="82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2" name="Freeform 2103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49" cy="226"/>
                  </a:xfrm>
                  <a:custGeom>
                    <a:avLst/>
                    <a:gdLst/>
                    <a:ahLst/>
                    <a:cxnLst>
                      <a:cxn ang="0">
                        <a:pos x="48" y="84"/>
                      </a:cxn>
                      <a:cxn ang="0">
                        <a:pos x="48" y="225"/>
                      </a:cxn>
                      <a:cxn ang="0">
                        <a:pos x="0" y="110"/>
                      </a:cxn>
                      <a:cxn ang="0">
                        <a:pos x="0" y="0"/>
                      </a:cxn>
                      <a:cxn ang="0">
                        <a:pos x="48" y="84"/>
                      </a:cxn>
                    </a:cxnLst>
                    <a:rect l="0" t="0" r="r" b="b"/>
                    <a:pathLst>
                      <a:path w="49" h="226">
                        <a:moveTo>
                          <a:pt x="48" y="84"/>
                        </a:moveTo>
                        <a:lnTo>
                          <a:pt x="48" y="225"/>
                        </a:lnTo>
                        <a:lnTo>
                          <a:pt x="0" y="110"/>
                        </a:lnTo>
                        <a:lnTo>
                          <a:pt x="0" y="0"/>
                        </a:lnTo>
                        <a:lnTo>
                          <a:pt x="48" y="84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82" name="Rectangle 2104"/>
                <p:cNvSpPr>
                  <a:spLocks noChangeArrowheads="1"/>
                </p:cNvSpPr>
                <p:nvPr/>
              </p:nvSpPr>
              <p:spPr bwMode="auto">
                <a:xfrm>
                  <a:off x="4955" y="2664"/>
                  <a:ext cx="703" cy="3"/>
                </a:xfrm>
                <a:prstGeom prst="rect">
                  <a:avLst/>
                </a:prstGeom>
                <a:solidFill>
                  <a:srgbClr val="40404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3" name="Rectangle 2105"/>
                <p:cNvSpPr>
                  <a:spLocks noChangeArrowheads="1"/>
                </p:cNvSpPr>
                <p:nvPr/>
              </p:nvSpPr>
              <p:spPr bwMode="auto">
                <a:xfrm>
                  <a:off x="5012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4" name="Rectangle 2106"/>
                <p:cNvSpPr>
                  <a:spLocks noChangeArrowheads="1"/>
                </p:cNvSpPr>
                <p:nvPr/>
              </p:nvSpPr>
              <p:spPr bwMode="auto">
                <a:xfrm>
                  <a:off x="5065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5" name="Rectangle 2107"/>
                <p:cNvSpPr>
                  <a:spLocks noChangeArrowheads="1"/>
                </p:cNvSpPr>
                <p:nvPr/>
              </p:nvSpPr>
              <p:spPr bwMode="auto">
                <a:xfrm>
                  <a:off x="5117" y="2651"/>
                  <a:ext cx="24" cy="1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6" name="Oval 2108"/>
                <p:cNvSpPr>
                  <a:spLocks noChangeArrowheads="1"/>
                </p:cNvSpPr>
                <p:nvPr/>
              </p:nvSpPr>
              <p:spPr bwMode="auto">
                <a:xfrm>
                  <a:off x="5184" y="2650"/>
                  <a:ext cx="1" cy="2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7" name="Oval 2109"/>
                <p:cNvSpPr>
                  <a:spLocks noChangeArrowheads="1"/>
                </p:cNvSpPr>
                <p:nvPr/>
              </p:nvSpPr>
              <p:spPr bwMode="auto">
                <a:xfrm>
                  <a:off x="5223" y="2652"/>
                  <a:ext cx="1" cy="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8" name="Rectangle 2110"/>
                <p:cNvSpPr>
                  <a:spLocks noChangeArrowheads="1"/>
                </p:cNvSpPr>
                <p:nvPr/>
              </p:nvSpPr>
              <p:spPr bwMode="auto">
                <a:xfrm>
                  <a:off x="4955" y="2551"/>
                  <a:ext cx="84" cy="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9" name="Freeform 2111"/>
                <p:cNvSpPr>
                  <a:spLocks/>
                </p:cNvSpPr>
                <p:nvPr/>
              </p:nvSpPr>
              <p:spPr bwMode="auto">
                <a:xfrm>
                  <a:off x="4932" y="2530"/>
                  <a:ext cx="743" cy="142"/>
                </a:xfrm>
                <a:custGeom>
                  <a:avLst/>
                  <a:gdLst/>
                  <a:ahLst/>
                  <a:cxnLst>
                    <a:cxn ang="0">
                      <a:pos x="0" y="141"/>
                    </a:cxn>
                    <a:cxn ang="0">
                      <a:pos x="0" y="0"/>
                    </a:cxn>
                    <a:cxn ang="0">
                      <a:pos x="742" y="0"/>
                    </a:cxn>
                  </a:cxnLst>
                  <a:rect l="0" t="0" r="r" b="b"/>
                  <a:pathLst>
                    <a:path w="743" h="142">
                      <a:moveTo>
                        <a:pt x="0" y="141"/>
                      </a:moveTo>
                      <a:lnTo>
                        <a:pt x="0" y="0"/>
                      </a:lnTo>
                      <a:lnTo>
                        <a:pt x="74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79" name="Oval 2112"/>
              <p:cNvSpPr>
                <a:spLocks noChangeArrowheads="1"/>
              </p:cNvSpPr>
              <p:nvPr/>
            </p:nvSpPr>
            <p:spPr bwMode="auto">
              <a:xfrm>
                <a:off x="5206" y="2608"/>
                <a:ext cx="184" cy="1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0" name="AutoShape 2113"/>
              <p:cNvSpPr>
                <a:spLocks noChangeArrowheads="1"/>
              </p:cNvSpPr>
              <p:nvPr/>
            </p:nvSpPr>
            <p:spPr bwMode="auto">
              <a:xfrm>
                <a:off x="5479" y="2566"/>
                <a:ext cx="166" cy="61"/>
              </a:xfrm>
              <a:prstGeom prst="roundRect">
                <a:avLst>
                  <a:gd name="adj" fmla="val 12495"/>
                </a:avLst>
              </a:prstGeom>
              <a:solidFill>
                <a:srgbClr val="037C0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endParaRPr lang="es-ES_tradnl" sz="17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6" name="그룹 580"/>
          <p:cNvGrpSpPr/>
          <p:nvPr/>
        </p:nvGrpSpPr>
        <p:grpSpPr>
          <a:xfrm>
            <a:off x="3155056" y="1871425"/>
            <a:ext cx="2656869" cy="2860620"/>
            <a:chOff x="3124927" y="2427937"/>
            <a:chExt cx="3000396" cy="2858451"/>
          </a:xfrm>
        </p:grpSpPr>
        <p:pic>
          <p:nvPicPr>
            <p:cNvPr id="376" name="Picture 1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1373777">
              <a:off x="3124927" y="2427937"/>
              <a:ext cx="3000396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77" name="직선 연결선 376"/>
            <p:cNvCxnSpPr/>
            <p:nvPr/>
          </p:nvCxnSpPr>
          <p:spPr>
            <a:xfrm rot="5400000">
              <a:off x="3350127" y="4687698"/>
              <a:ext cx="500066" cy="5073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8" name="직선 연결선 377"/>
            <p:cNvCxnSpPr/>
            <p:nvPr/>
          </p:nvCxnSpPr>
          <p:spPr>
            <a:xfrm rot="16200000" flipH="1">
              <a:off x="3807216" y="4737930"/>
              <a:ext cx="500066" cy="4068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9" name="직선 연결선 378"/>
            <p:cNvCxnSpPr/>
            <p:nvPr/>
          </p:nvCxnSpPr>
          <p:spPr>
            <a:xfrm rot="5400000">
              <a:off x="5031855" y="4720482"/>
              <a:ext cx="479682" cy="4213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0" name="직선 연결선 379"/>
            <p:cNvCxnSpPr/>
            <p:nvPr/>
          </p:nvCxnSpPr>
          <p:spPr>
            <a:xfrm rot="16200000" flipH="1">
              <a:off x="5453225" y="4720481"/>
              <a:ext cx="479682" cy="4213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1" name="직선 연결선 380"/>
            <p:cNvCxnSpPr/>
            <p:nvPr/>
          </p:nvCxnSpPr>
          <p:spPr>
            <a:xfrm rot="16200000" flipH="1">
              <a:off x="4696563" y="2833938"/>
              <a:ext cx="714380" cy="8572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2" name="직선 연결선 381"/>
            <p:cNvCxnSpPr/>
            <p:nvPr/>
          </p:nvCxnSpPr>
          <p:spPr>
            <a:xfrm rot="5400000" flipH="1" flipV="1">
              <a:off x="3882283" y="2876914"/>
              <a:ext cx="714380" cy="7713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3" name="직선 연결선 382"/>
            <p:cNvCxnSpPr/>
            <p:nvPr/>
          </p:nvCxnSpPr>
          <p:spPr>
            <a:xfrm rot="5400000">
              <a:off x="3596531" y="4148284"/>
              <a:ext cx="500066" cy="145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4" name="직선 연결선 383"/>
            <p:cNvCxnSpPr/>
            <p:nvPr/>
          </p:nvCxnSpPr>
          <p:spPr>
            <a:xfrm rot="5400000">
              <a:off x="5225091" y="4148284"/>
              <a:ext cx="500066" cy="145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2098"/>
            <p:cNvGrpSpPr>
              <a:grpSpLocks/>
            </p:cNvGrpSpPr>
            <p:nvPr/>
          </p:nvGrpSpPr>
          <p:grpSpPr bwMode="auto">
            <a:xfrm>
              <a:off x="5553819" y="5140338"/>
              <a:ext cx="500066" cy="146050"/>
              <a:chOff x="4887" y="2454"/>
              <a:chExt cx="799" cy="226"/>
            </a:xfrm>
          </p:grpSpPr>
          <p:grpSp>
            <p:nvGrpSpPr>
              <p:cNvPr id="18" name="Group 2099"/>
              <p:cNvGrpSpPr>
                <a:grpSpLocks/>
              </p:cNvGrpSpPr>
              <p:nvPr/>
            </p:nvGrpSpPr>
            <p:grpSpPr bwMode="auto">
              <a:xfrm>
                <a:off x="4887" y="2454"/>
                <a:ext cx="799" cy="226"/>
                <a:chOff x="4887" y="2454"/>
                <a:chExt cx="799" cy="226"/>
              </a:xfrm>
            </p:grpSpPr>
            <p:grpSp>
              <p:nvGrpSpPr>
                <p:cNvPr id="19" name="Group 2100"/>
                <p:cNvGrpSpPr>
                  <a:grpSpLocks/>
                </p:cNvGrpSpPr>
                <p:nvPr/>
              </p:nvGrpSpPr>
              <p:grpSpPr bwMode="auto">
                <a:xfrm>
                  <a:off x="4887" y="2454"/>
                  <a:ext cx="799" cy="226"/>
                  <a:chOff x="4887" y="2454"/>
                  <a:chExt cx="799" cy="226"/>
                </a:xfrm>
              </p:grpSpPr>
              <p:sp>
                <p:nvSpPr>
                  <p:cNvPr id="452" name="Freeform 2101"/>
                  <p:cNvSpPr>
                    <a:spLocks/>
                  </p:cNvSpPr>
                  <p:nvPr/>
                </p:nvSpPr>
                <p:spPr bwMode="auto">
                  <a:xfrm>
                    <a:off x="4935" y="2536"/>
                    <a:ext cx="751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43"/>
                      </a:cxn>
                      <a:cxn ang="0">
                        <a:pos x="750" y="143"/>
                      </a:cxn>
                      <a:cxn ang="0">
                        <a:pos x="75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51" h="144">
                        <a:moveTo>
                          <a:pt x="0" y="0"/>
                        </a:moveTo>
                        <a:lnTo>
                          <a:pt x="0" y="143"/>
                        </a:lnTo>
                        <a:lnTo>
                          <a:pt x="750" y="143"/>
                        </a:lnTo>
                        <a:lnTo>
                          <a:pt x="75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3" name="Freeform 2102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799" cy="83"/>
                  </a:xfrm>
                  <a:custGeom>
                    <a:avLst/>
                    <a:gdLst/>
                    <a:ahLst/>
                    <a:cxnLst>
                      <a:cxn ang="0">
                        <a:pos x="798" y="82"/>
                      </a:cxn>
                      <a:cxn ang="0">
                        <a:pos x="48" y="82"/>
                      </a:cxn>
                      <a:cxn ang="0">
                        <a:pos x="0" y="0"/>
                      </a:cxn>
                      <a:cxn ang="0">
                        <a:pos x="677" y="0"/>
                      </a:cxn>
                      <a:cxn ang="0">
                        <a:pos x="798" y="82"/>
                      </a:cxn>
                    </a:cxnLst>
                    <a:rect l="0" t="0" r="r" b="b"/>
                    <a:pathLst>
                      <a:path w="799" h="83">
                        <a:moveTo>
                          <a:pt x="798" y="82"/>
                        </a:moveTo>
                        <a:lnTo>
                          <a:pt x="48" y="82"/>
                        </a:lnTo>
                        <a:lnTo>
                          <a:pt x="0" y="0"/>
                        </a:lnTo>
                        <a:lnTo>
                          <a:pt x="677" y="0"/>
                        </a:lnTo>
                        <a:lnTo>
                          <a:pt x="798" y="82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4" name="Freeform 2103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49" cy="226"/>
                  </a:xfrm>
                  <a:custGeom>
                    <a:avLst/>
                    <a:gdLst/>
                    <a:ahLst/>
                    <a:cxnLst>
                      <a:cxn ang="0">
                        <a:pos x="48" y="84"/>
                      </a:cxn>
                      <a:cxn ang="0">
                        <a:pos x="48" y="225"/>
                      </a:cxn>
                      <a:cxn ang="0">
                        <a:pos x="0" y="110"/>
                      </a:cxn>
                      <a:cxn ang="0">
                        <a:pos x="0" y="0"/>
                      </a:cxn>
                      <a:cxn ang="0">
                        <a:pos x="48" y="84"/>
                      </a:cxn>
                    </a:cxnLst>
                    <a:rect l="0" t="0" r="r" b="b"/>
                    <a:pathLst>
                      <a:path w="49" h="226">
                        <a:moveTo>
                          <a:pt x="48" y="84"/>
                        </a:moveTo>
                        <a:lnTo>
                          <a:pt x="48" y="225"/>
                        </a:lnTo>
                        <a:lnTo>
                          <a:pt x="0" y="110"/>
                        </a:lnTo>
                        <a:lnTo>
                          <a:pt x="0" y="0"/>
                        </a:lnTo>
                        <a:lnTo>
                          <a:pt x="48" y="84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4" name="Rectangle 2104"/>
                <p:cNvSpPr>
                  <a:spLocks noChangeArrowheads="1"/>
                </p:cNvSpPr>
                <p:nvPr/>
              </p:nvSpPr>
              <p:spPr bwMode="auto">
                <a:xfrm>
                  <a:off x="4955" y="2664"/>
                  <a:ext cx="703" cy="3"/>
                </a:xfrm>
                <a:prstGeom prst="rect">
                  <a:avLst/>
                </a:prstGeom>
                <a:solidFill>
                  <a:srgbClr val="40404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5" name="Rectangle 2105"/>
                <p:cNvSpPr>
                  <a:spLocks noChangeArrowheads="1"/>
                </p:cNvSpPr>
                <p:nvPr/>
              </p:nvSpPr>
              <p:spPr bwMode="auto">
                <a:xfrm>
                  <a:off x="5012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6" name="Rectangle 2106"/>
                <p:cNvSpPr>
                  <a:spLocks noChangeArrowheads="1"/>
                </p:cNvSpPr>
                <p:nvPr/>
              </p:nvSpPr>
              <p:spPr bwMode="auto">
                <a:xfrm>
                  <a:off x="5065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7" name="Rectangle 2107"/>
                <p:cNvSpPr>
                  <a:spLocks noChangeArrowheads="1"/>
                </p:cNvSpPr>
                <p:nvPr/>
              </p:nvSpPr>
              <p:spPr bwMode="auto">
                <a:xfrm>
                  <a:off x="5117" y="2651"/>
                  <a:ext cx="24" cy="1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8" name="Oval 2108"/>
                <p:cNvSpPr>
                  <a:spLocks noChangeArrowheads="1"/>
                </p:cNvSpPr>
                <p:nvPr/>
              </p:nvSpPr>
              <p:spPr bwMode="auto">
                <a:xfrm>
                  <a:off x="5184" y="2650"/>
                  <a:ext cx="1" cy="2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9" name="Oval 2109"/>
                <p:cNvSpPr>
                  <a:spLocks noChangeArrowheads="1"/>
                </p:cNvSpPr>
                <p:nvPr/>
              </p:nvSpPr>
              <p:spPr bwMode="auto">
                <a:xfrm>
                  <a:off x="5223" y="2652"/>
                  <a:ext cx="1" cy="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50" name="Rectangle 2110"/>
                <p:cNvSpPr>
                  <a:spLocks noChangeArrowheads="1"/>
                </p:cNvSpPr>
                <p:nvPr/>
              </p:nvSpPr>
              <p:spPr bwMode="auto">
                <a:xfrm>
                  <a:off x="4955" y="2551"/>
                  <a:ext cx="84" cy="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51" name="Freeform 2111"/>
                <p:cNvSpPr>
                  <a:spLocks/>
                </p:cNvSpPr>
                <p:nvPr/>
              </p:nvSpPr>
              <p:spPr bwMode="auto">
                <a:xfrm>
                  <a:off x="4932" y="2530"/>
                  <a:ext cx="743" cy="142"/>
                </a:xfrm>
                <a:custGeom>
                  <a:avLst/>
                  <a:gdLst/>
                  <a:ahLst/>
                  <a:cxnLst>
                    <a:cxn ang="0">
                      <a:pos x="0" y="141"/>
                    </a:cxn>
                    <a:cxn ang="0">
                      <a:pos x="0" y="0"/>
                    </a:cxn>
                    <a:cxn ang="0">
                      <a:pos x="742" y="0"/>
                    </a:cxn>
                  </a:cxnLst>
                  <a:rect l="0" t="0" r="r" b="b"/>
                  <a:pathLst>
                    <a:path w="743" h="142">
                      <a:moveTo>
                        <a:pt x="0" y="141"/>
                      </a:moveTo>
                      <a:lnTo>
                        <a:pt x="0" y="0"/>
                      </a:lnTo>
                      <a:lnTo>
                        <a:pt x="74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41" name="Oval 2112"/>
              <p:cNvSpPr>
                <a:spLocks noChangeArrowheads="1"/>
              </p:cNvSpPr>
              <p:nvPr/>
            </p:nvSpPr>
            <p:spPr bwMode="auto">
              <a:xfrm>
                <a:off x="5206" y="2608"/>
                <a:ext cx="184" cy="1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2" name="AutoShape 2113"/>
              <p:cNvSpPr>
                <a:spLocks noChangeArrowheads="1"/>
              </p:cNvSpPr>
              <p:nvPr/>
            </p:nvSpPr>
            <p:spPr bwMode="auto">
              <a:xfrm>
                <a:off x="5479" y="2566"/>
                <a:ext cx="166" cy="61"/>
              </a:xfrm>
              <a:prstGeom prst="roundRect">
                <a:avLst>
                  <a:gd name="adj" fmla="val 12495"/>
                </a:avLst>
              </a:prstGeom>
              <a:solidFill>
                <a:srgbClr val="037C0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endParaRPr lang="es-ES_tradnl" sz="170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86" name="Picture 17" descr="\\Sj-fs2\WG6\Corp ID Astro\Private\FORMATS\Icon Conversion\WMF Icons\IPTVBroadcastServer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70123" y="2640008"/>
              <a:ext cx="540754" cy="303215"/>
            </a:xfrm>
            <a:prstGeom prst="rect">
              <a:avLst/>
            </a:prstGeom>
            <a:noFill/>
          </p:spPr>
        </p:pic>
        <p:cxnSp>
          <p:nvCxnSpPr>
            <p:cNvPr id="387" name="직선 연결선 386"/>
            <p:cNvCxnSpPr/>
            <p:nvPr/>
          </p:nvCxnSpPr>
          <p:spPr>
            <a:xfrm>
              <a:off x="4068135" y="3762632"/>
              <a:ext cx="119993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88" name="Picture 17" descr="Router_CM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68067" y="3598054"/>
              <a:ext cx="500066" cy="294601"/>
            </a:xfrm>
            <a:prstGeom prst="rect">
              <a:avLst/>
            </a:prstGeom>
            <a:noFill/>
          </p:spPr>
        </p:pic>
        <p:pic>
          <p:nvPicPr>
            <p:cNvPr id="389" name="Picture 9" descr="DSLAM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>
              <a:off x="3651471" y="4328042"/>
              <a:ext cx="380982" cy="433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" name="Picture 9" descr="DSLAM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>
              <a:off x="5294546" y="4328042"/>
              <a:ext cx="380982" cy="433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1" name="Picture 17" descr="Router_CM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24993" y="3626285"/>
              <a:ext cx="500066" cy="294601"/>
            </a:xfrm>
            <a:prstGeom prst="rect">
              <a:avLst/>
            </a:prstGeom>
            <a:noFill/>
          </p:spPr>
        </p:pic>
        <p:grpSp>
          <p:nvGrpSpPr>
            <p:cNvPr id="20" name="Group 2098"/>
            <p:cNvGrpSpPr>
              <a:grpSpLocks/>
            </p:cNvGrpSpPr>
            <p:nvPr/>
          </p:nvGrpSpPr>
          <p:grpSpPr bwMode="auto">
            <a:xfrm>
              <a:off x="4910877" y="5140338"/>
              <a:ext cx="500066" cy="146050"/>
              <a:chOff x="4887" y="2454"/>
              <a:chExt cx="799" cy="226"/>
            </a:xfrm>
          </p:grpSpPr>
          <p:grpSp>
            <p:nvGrpSpPr>
              <p:cNvPr id="21" name="Group 2099"/>
              <p:cNvGrpSpPr>
                <a:grpSpLocks/>
              </p:cNvGrpSpPr>
              <p:nvPr/>
            </p:nvGrpSpPr>
            <p:grpSpPr bwMode="auto">
              <a:xfrm>
                <a:off x="4887" y="2454"/>
                <a:ext cx="799" cy="226"/>
                <a:chOff x="4887" y="2454"/>
                <a:chExt cx="799" cy="226"/>
              </a:xfrm>
            </p:grpSpPr>
            <p:grpSp>
              <p:nvGrpSpPr>
                <p:cNvPr id="22" name="Group 2100"/>
                <p:cNvGrpSpPr>
                  <a:grpSpLocks/>
                </p:cNvGrpSpPr>
                <p:nvPr/>
              </p:nvGrpSpPr>
              <p:grpSpPr bwMode="auto">
                <a:xfrm>
                  <a:off x="4887" y="2454"/>
                  <a:ext cx="799" cy="226"/>
                  <a:chOff x="4887" y="2454"/>
                  <a:chExt cx="799" cy="226"/>
                </a:xfrm>
              </p:grpSpPr>
              <p:sp>
                <p:nvSpPr>
                  <p:cNvPr id="437" name="Freeform 2101"/>
                  <p:cNvSpPr>
                    <a:spLocks/>
                  </p:cNvSpPr>
                  <p:nvPr/>
                </p:nvSpPr>
                <p:spPr bwMode="auto">
                  <a:xfrm>
                    <a:off x="4935" y="2536"/>
                    <a:ext cx="751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43"/>
                      </a:cxn>
                      <a:cxn ang="0">
                        <a:pos x="750" y="143"/>
                      </a:cxn>
                      <a:cxn ang="0">
                        <a:pos x="75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51" h="144">
                        <a:moveTo>
                          <a:pt x="0" y="0"/>
                        </a:moveTo>
                        <a:lnTo>
                          <a:pt x="0" y="143"/>
                        </a:lnTo>
                        <a:lnTo>
                          <a:pt x="750" y="143"/>
                        </a:lnTo>
                        <a:lnTo>
                          <a:pt x="75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38" name="Freeform 2102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799" cy="83"/>
                  </a:xfrm>
                  <a:custGeom>
                    <a:avLst/>
                    <a:gdLst/>
                    <a:ahLst/>
                    <a:cxnLst>
                      <a:cxn ang="0">
                        <a:pos x="798" y="82"/>
                      </a:cxn>
                      <a:cxn ang="0">
                        <a:pos x="48" y="82"/>
                      </a:cxn>
                      <a:cxn ang="0">
                        <a:pos x="0" y="0"/>
                      </a:cxn>
                      <a:cxn ang="0">
                        <a:pos x="677" y="0"/>
                      </a:cxn>
                      <a:cxn ang="0">
                        <a:pos x="798" y="82"/>
                      </a:cxn>
                    </a:cxnLst>
                    <a:rect l="0" t="0" r="r" b="b"/>
                    <a:pathLst>
                      <a:path w="799" h="83">
                        <a:moveTo>
                          <a:pt x="798" y="82"/>
                        </a:moveTo>
                        <a:lnTo>
                          <a:pt x="48" y="82"/>
                        </a:lnTo>
                        <a:lnTo>
                          <a:pt x="0" y="0"/>
                        </a:lnTo>
                        <a:lnTo>
                          <a:pt x="677" y="0"/>
                        </a:lnTo>
                        <a:lnTo>
                          <a:pt x="798" y="82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39" name="Freeform 2103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49" cy="226"/>
                  </a:xfrm>
                  <a:custGeom>
                    <a:avLst/>
                    <a:gdLst/>
                    <a:ahLst/>
                    <a:cxnLst>
                      <a:cxn ang="0">
                        <a:pos x="48" y="84"/>
                      </a:cxn>
                      <a:cxn ang="0">
                        <a:pos x="48" y="225"/>
                      </a:cxn>
                      <a:cxn ang="0">
                        <a:pos x="0" y="110"/>
                      </a:cxn>
                      <a:cxn ang="0">
                        <a:pos x="0" y="0"/>
                      </a:cxn>
                      <a:cxn ang="0">
                        <a:pos x="48" y="84"/>
                      </a:cxn>
                    </a:cxnLst>
                    <a:rect l="0" t="0" r="r" b="b"/>
                    <a:pathLst>
                      <a:path w="49" h="226">
                        <a:moveTo>
                          <a:pt x="48" y="84"/>
                        </a:moveTo>
                        <a:lnTo>
                          <a:pt x="48" y="225"/>
                        </a:lnTo>
                        <a:lnTo>
                          <a:pt x="0" y="110"/>
                        </a:lnTo>
                        <a:lnTo>
                          <a:pt x="0" y="0"/>
                        </a:lnTo>
                        <a:lnTo>
                          <a:pt x="48" y="84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29" name="Rectangle 2104"/>
                <p:cNvSpPr>
                  <a:spLocks noChangeArrowheads="1"/>
                </p:cNvSpPr>
                <p:nvPr/>
              </p:nvSpPr>
              <p:spPr bwMode="auto">
                <a:xfrm>
                  <a:off x="4955" y="2664"/>
                  <a:ext cx="703" cy="3"/>
                </a:xfrm>
                <a:prstGeom prst="rect">
                  <a:avLst/>
                </a:prstGeom>
                <a:solidFill>
                  <a:srgbClr val="40404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0" name="Rectangle 2105"/>
                <p:cNvSpPr>
                  <a:spLocks noChangeArrowheads="1"/>
                </p:cNvSpPr>
                <p:nvPr/>
              </p:nvSpPr>
              <p:spPr bwMode="auto">
                <a:xfrm>
                  <a:off x="5012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1" name="Rectangle 2106"/>
                <p:cNvSpPr>
                  <a:spLocks noChangeArrowheads="1"/>
                </p:cNvSpPr>
                <p:nvPr/>
              </p:nvSpPr>
              <p:spPr bwMode="auto">
                <a:xfrm>
                  <a:off x="5065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2" name="Rectangle 2107"/>
                <p:cNvSpPr>
                  <a:spLocks noChangeArrowheads="1"/>
                </p:cNvSpPr>
                <p:nvPr/>
              </p:nvSpPr>
              <p:spPr bwMode="auto">
                <a:xfrm>
                  <a:off x="5117" y="2651"/>
                  <a:ext cx="24" cy="1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3" name="Oval 2108"/>
                <p:cNvSpPr>
                  <a:spLocks noChangeArrowheads="1"/>
                </p:cNvSpPr>
                <p:nvPr/>
              </p:nvSpPr>
              <p:spPr bwMode="auto">
                <a:xfrm>
                  <a:off x="5184" y="2650"/>
                  <a:ext cx="1" cy="2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4" name="Oval 2109"/>
                <p:cNvSpPr>
                  <a:spLocks noChangeArrowheads="1"/>
                </p:cNvSpPr>
                <p:nvPr/>
              </p:nvSpPr>
              <p:spPr bwMode="auto">
                <a:xfrm>
                  <a:off x="5223" y="2652"/>
                  <a:ext cx="1" cy="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5" name="Rectangle 2110"/>
                <p:cNvSpPr>
                  <a:spLocks noChangeArrowheads="1"/>
                </p:cNvSpPr>
                <p:nvPr/>
              </p:nvSpPr>
              <p:spPr bwMode="auto">
                <a:xfrm>
                  <a:off x="4955" y="2551"/>
                  <a:ext cx="84" cy="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6" name="Freeform 2111"/>
                <p:cNvSpPr>
                  <a:spLocks/>
                </p:cNvSpPr>
                <p:nvPr/>
              </p:nvSpPr>
              <p:spPr bwMode="auto">
                <a:xfrm>
                  <a:off x="4932" y="2530"/>
                  <a:ext cx="743" cy="142"/>
                </a:xfrm>
                <a:custGeom>
                  <a:avLst/>
                  <a:gdLst/>
                  <a:ahLst/>
                  <a:cxnLst>
                    <a:cxn ang="0">
                      <a:pos x="0" y="141"/>
                    </a:cxn>
                    <a:cxn ang="0">
                      <a:pos x="0" y="0"/>
                    </a:cxn>
                    <a:cxn ang="0">
                      <a:pos x="742" y="0"/>
                    </a:cxn>
                  </a:cxnLst>
                  <a:rect l="0" t="0" r="r" b="b"/>
                  <a:pathLst>
                    <a:path w="743" h="142">
                      <a:moveTo>
                        <a:pt x="0" y="141"/>
                      </a:moveTo>
                      <a:lnTo>
                        <a:pt x="0" y="0"/>
                      </a:lnTo>
                      <a:lnTo>
                        <a:pt x="74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26" name="Oval 2112"/>
              <p:cNvSpPr>
                <a:spLocks noChangeArrowheads="1"/>
              </p:cNvSpPr>
              <p:nvPr/>
            </p:nvSpPr>
            <p:spPr bwMode="auto">
              <a:xfrm>
                <a:off x="5206" y="2608"/>
                <a:ext cx="184" cy="1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7" name="AutoShape 2113"/>
              <p:cNvSpPr>
                <a:spLocks noChangeArrowheads="1"/>
              </p:cNvSpPr>
              <p:nvPr/>
            </p:nvSpPr>
            <p:spPr bwMode="auto">
              <a:xfrm>
                <a:off x="5479" y="2566"/>
                <a:ext cx="166" cy="61"/>
              </a:xfrm>
              <a:prstGeom prst="roundRect">
                <a:avLst>
                  <a:gd name="adj" fmla="val 12495"/>
                </a:avLst>
              </a:prstGeom>
              <a:solidFill>
                <a:srgbClr val="037C0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endParaRPr lang="es-ES_tradnl" sz="17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3" name="Group 2098"/>
            <p:cNvGrpSpPr>
              <a:grpSpLocks/>
            </p:cNvGrpSpPr>
            <p:nvPr/>
          </p:nvGrpSpPr>
          <p:grpSpPr bwMode="auto">
            <a:xfrm>
              <a:off x="3910745" y="5140338"/>
              <a:ext cx="500066" cy="146050"/>
              <a:chOff x="4887" y="2454"/>
              <a:chExt cx="799" cy="226"/>
            </a:xfrm>
          </p:grpSpPr>
          <p:grpSp>
            <p:nvGrpSpPr>
              <p:cNvPr id="24" name="Group 2099"/>
              <p:cNvGrpSpPr>
                <a:grpSpLocks/>
              </p:cNvGrpSpPr>
              <p:nvPr/>
            </p:nvGrpSpPr>
            <p:grpSpPr bwMode="auto">
              <a:xfrm>
                <a:off x="4887" y="2454"/>
                <a:ext cx="799" cy="226"/>
                <a:chOff x="4887" y="2454"/>
                <a:chExt cx="799" cy="226"/>
              </a:xfrm>
            </p:grpSpPr>
            <p:grpSp>
              <p:nvGrpSpPr>
                <p:cNvPr id="25" name="Group 2100"/>
                <p:cNvGrpSpPr>
                  <a:grpSpLocks/>
                </p:cNvGrpSpPr>
                <p:nvPr/>
              </p:nvGrpSpPr>
              <p:grpSpPr bwMode="auto">
                <a:xfrm>
                  <a:off x="4887" y="2454"/>
                  <a:ext cx="799" cy="226"/>
                  <a:chOff x="4887" y="2454"/>
                  <a:chExt cx="799" cy="226"/>
                </a:xfrm>
              </p:grpSpPr>
              <p:sp>
                <p:nvSpPr>
                  <p:cNvPr id="422" name="Freeform 2101"/>
                  <p:cNvSpPr>
                    <a:spLocks/>
                  </p:cNvSpPr>
                  <p:nvPr/>
                </p:nvSpPr>
                <p:spPr bwMode="auto">
                  <a:xfrm>
                    <a:off x="4935" y="2536"/>
                    <a:ext cx="751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43"/>
                      </a:cxn>
                      <a:cxn ang="0">
                        <a:pos x="750" y="143"/>
                      </a:cxn>
                      <a:cxn ang="0">
                        <a:pos x="75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51" h="144">
                        <a:moveTo>
                          <a:pt x="0" y="0"/>
                        </a:moveTo>
                        <a:lnTo>
                          <a:pt x="0" y="143"/>
                        </a:lnTo>
                        <a:lnTo>
                          <a:pt x="750" y="143"/>
                        </a:lnTo>
                        <a:lnTo>
                          <a:pt x="75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23" name="Freeform 2102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799" cy="83"/>
                  </a:xfrm>
                  <a:custGeom>
                    <a:avLst/>
                    <a:gdLst/>
                    <a:ahLst/>
                    <a:cxnLst>
                      <a:cxn ang="0">
                        <a:pos x="798" y="82"/>
                      </a:cxn>
                      <a:cxn ang="0">
                        <a:pos x="48" y="82"/>
                      </a:cxn>
                      <a:cxn ang="0">
                        <a:pos x="0" y="0"/>
                      </a:cxn>
                      <a:cxn ang="0">
                        <a:pos x="677" y="0"/>
                      </a:cxn>
                      <a:cxn ang="0">
                        <a:pos x="798" y="82"/>
                      </a:cxn>
                    </a:cxnLst>
                    <a:rect l="0" t="0" r="r" b="b"/>
                    <a:pathLst>
                      <a:path w="799" h="83">
                        <a:moveTo>
                          <a:pt x="798" y="82"/>
                        </a:moveTo>
                        <a:lnTo>
                          <a:pt x="48" y="82"/>
                        </a:lnTo>
                        <a:lnTo>
                          <a:pt x="0" y="0"/>
                        </a:lnTo>
                        <a:lnTo>
                          <a:pt x="677" y="0"/>
                        </a:lnTo>
                        <a:lnTo>
                          <a:pt x="798" y="82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24" name="Freeform 2103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49" cy="226"/>
                  </a:xfrm>
                  <a:custGeom>
                    <a:avLst/>
                    <a:gdLst/>
                    <a:ahLst/>
                    <a:cxnLst>
                      <a:cxn ang="0">
                        <a:pos x="48" y="84"/>
                      </a:cxn>
                      <a:cxn ang="0">
                        <a:pos x="48" y="225"/>
                      </a:cxn>
                      <a:cxn ang="0">
                        <a:pos x="0" y="110"/>
                      </a:cxn>
                      <a:cxn ang="0">
                        <a:pos x="0" y="0"/>
                      </a:cxn>
                      <a:cxn ang="0">
                        <a:pos x="48" y="84"/>
                      </a:cxn>
                    </a:cxnLst>
                    <a:rect l="0" t="0" r="r" b="b"/>
                    <a:pathLst>
                      <a:path w="49" h="226">
                        <a:moveTo>
                          <a:pt x="48" y="84"/>
                        </a:moveTo>
                        <a:lnTo>
                          <a:pt x="48" y="225"/>
                        </a:lnTo>
                        <a:lnTo>
                          <a:pt x="0" y="110"/>
                        </a:lnTo>
                        <a:lnTo>
                          <a:pt x="0" y="0"/>
                        </a:lnTo>
                        <a:lnTo>
                          <a:pt x="48" y="84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14" name="Rectangle 2104"/>
                <p:cNvSpPr>
                  <a:spLocks noChangeArrowheads="1"/>
                </p:cNvSpPr>
                <p:nvPr/>
              </p:nvSpPr>
              <p:spPr bwMode="auto">
                <a:xfrm>
                  <a:off x="4955" y="2664"/>
                  <a:ext cx="703" cy="3"/>
                </a:xfrm>
                <a:prstGeom prst="rect">
                  <a:avLst/>
                </a:prstGeom>
                <a:solidFill>
                  <a:srgbClr val="40404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5" name="Rectangle 2105"/>
                <p:cNvSpPr>
                  <a:spLocks noChangeArrowheads="1"/>
                </p:cNvSpPr>
                <p:nvPr/>
              </p:nvSpPr>
              <p:spPr bwMode="auto">
                <a:xfrm>
                  <a:off x="5012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6" name="Rectangle 2106"/>
                <p:cNvSpPr>
                  <a:spLocks noChangeArrowheads="1"/>
                </p:cNvSpPr>
                <p:nvPr/>
              </p:nvSpPr>
              <p:spPr bwMode="auto">
                <a:xfrm>
                  <a:off x="5065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7" name="Rectangle 2107"/>
                <p:cNvSpPr>
                  <a:spLocks noChangeArrowheads="1"/>
                </p:cNvSpPr>
                <p:nvPr/>
              </p:nvSpPr>
              <p:spPr bwMode="auto">
                <a:xfrm>
                  <a:off x="5117" y="2651"/>
                  <a:ext cx="24" cy="1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8" name="Oval 2108"/>
                <p:cNvSpPr>
                  <a:spLocks noChangeArrowheads="1"/>
                </p:cNvSpPr>
                <p:nvPr/>
              </p:nvSpPr>
              <p:spPr bwMode="auto">
                <a:xfrm>
                  <a:off x="5184" y="2650"/>
                  <a:ext cx="1" cy="2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9" name="Oval 2109"/>
                <p:cNvSpPr>
                  <a:spLocks noChangeArrowheads="1"/>
                </p:cNvSpPr>
                <p:nvPr/>
              </p:nvSpPr>
              <p:spPr bwMode="auto">
                <a:xfrm>
                  <a:off x="5223" y="2652"/>
                  <a:ext cx="1" cy="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0" name="Rectangle 2110"/>
                <p:cNvSpPr>
                  <a:spLocks noChangeArrowheads="1"/>
                </p:cNvSpPr>
                <p:nvPr/>
              </p:nvSpPr>
              <p:spPr bwMode="auto">
                <a:xfrm>
                  <a:off x="4955" y="2551"/>
                  <a:ext cx="84" cy="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1" name="Freeform 2111"/>
                <p:cNvSpPr>
                  <a:spLocks/>
                </p:cNvSpPr>
                <p:nvPr/>
              </p:nvSpPr>
              <p:spPr bwMode="auto">
                <a:xfrm>
                  <a:off x="4932" y="2530"/>
                  <a:ext cx="743" cy="142"/>
                </a:xfrm>
                <a:custGeom>
                  <a:avLst/>
                  <a:gdLst/>
                  <a:ahLst/>
                  <a:cxnLst>
                    <a:cxn ang="0">
                      <a:pos x="0" y="141"/>
                    </a:cxn>
                    <a:cxn ang="0">
                      <a:pos x="0" y="0"/>
                    </a:cxn>
                    <a:cxn ang="0">
                      <a:pos x="742" y="0"/>
                    </a:cxn>
                  </a:cxnLst>
                  <a:rect l="0" t="0" r="r" b="b"/>
                  <a:pathLst>
                    <a:path w="743" h="142">
                      <a:moveTo>
                        <a:pt x="0" y="141"/>
                      </a:moveTo>
                      <a:lnTo>
                        <a:pt x="0" y="0"/>
                      </a:lnTo>
                      <a:lnTo>
                        <a:pt x="74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11" name="Oval 2112"/>
              <p:cNvSpPr>
                <a:spLocks noChangeArrowheads="1"/>
              </p:cNvSpPr>
              <p:nvPr/>
            </p:nvSpPr>
            <p:spPr bwMode="auto">
              <a:xfrm>
                <a:off x="5206" y="2608"/>
                <a:ext cx="184" cy="1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2" name="AutoShape 2113"/>
              <p:cNvSpPr>
                <a:spLocks noChangeArrowheads="1"/>
              </p:cNvSpPr>
              <p:nvPr/>
            </p:nvSpPr>
            <p:spPr bwMode="auto">
              <a:xfrm>
                <a:off x="5479" y="2566"/>
                <a:ext cx="166" cy="61"/>
              </a:xfrm>
              <a:prstGeom prst="roundRect">
                <a:avLst>
                  <a:gd name="adj" fmla="val 12495"/>
                </a:avLst>
              </a:prstGeom>
              <a:solidFill>
                <a:srgbClr val="037C0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endParaRPr lang="es-ES_tradnl" sz="17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" name="Group 2098"/>
            <p:cNvGrpSpPr>
              <a:grpSpLocks/>
            </p:cNvGrpSpPr>
            <p:nvPr/>
          </p:nvGrpSpPr>
          <p:grpSpPr bwMode="auto">
            <a:xfrm>
              <a:off x="3267803" y="5140338"/>
              <a:ext cx="500066" cy="146050"/>
              <a:chOff x="4887" y="2454"/>
              <a:chExt cx="799" cy="226"/>
            </a:xfrm>
          </p:grpSpPr>
          <p:grpSp>
            <p:nvGrpSpPr>
              <p:cNvPr id="27" name="Group 2099"/>
              <p:cNvGrpSpPr>
                <a:grpSpLocks/>
              </p:cNvGrpSpPr>
              <p:nvPr/>
            </p:nvGrpSpPr>
            <p:grpSpPr bwMode="auto">
              <a:xfrm>
                <a:off x="4887" y="2454"/>
                <a:ext cx="799" cy="226"/>
                <a:chOff x="4887" y="2454"/>
                <a:chExt cx="799" cy="226"/>
              </a:xfrm>
            </p:grpSpPr>
            <p:grpSp>
              <p:nvGrpSpPr>
                <p:cNvPr id="28" name="Group 2100"/>
                <p:cNvGrpSpPr>
                  <a:grpSpLocks/>
                </p:cNvGrpSpPr>
                <p:nvPr/>
              </p:nvGrpSpPr>
              <p:grpSpPr bwMode="auto">
                <a:xfrm>
                  <a:off x="4887" y="2454"/>
                  <a:ext cx="799" cy="226"/>
                  <a:chOff x="4887" y="2454"/>
                  <a:chExt cx="799" cy="226"/>
                </a:xfrm>
              </p:grpSpPr>
              <p:sp>
                <p:nvSpPr>
                  <p:cNvPr id="407" name="Freeform 2101"/>
                  <p:cNvSpPr>
                    <a:spLocks/>
                  </p:cNvSpPr>
                  <p:nvPr/>
                </p:nvSpPr>
                <p:spPr bwMode="auto">
                  <a:xfrm>
                    <a:off x="4935" y="2536"/>
                    <a:ext cx="751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43"/>
                      </a:cxn>
                      <a:cxn ang="0">
                        <a:pos x="750" y="143"/>
                      </a:cxn>
                      <a:cxn ang="0">
                        <a:pos x="75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51" h="144">
                        <a:moveTo>
                          <a:pt x="0" y="0"/>
                        </a:moveTo>
                        <a:lnTo>
                          <a:pt x="0" y="143"/>
                        </a:lnTo>
                        <a:lnTo>
                          <a:pt x="750" y="143"/>
                        </a:lnTo>
                        <a:lnTo>
                          <a:pt x="75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8" name="Freeform 2102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799" cy="83"/>
                  </a:xfrm>
                  <a:custGeom>
                    <a:avLst/>
                    <a:gdLst/>
                    <a:ahLst/>
                    <a:cxnLst>
                      <a:cxn ang="0">
                        <a:pos x="798" y="82"/>
                      </a:cxn>
                      <a:cxn ang="0">
                        <a:pos x="48" y="82"/>
                      </a:cxn>
                      <a:cxn ang="0">
                        <a:pos x="0" y="0"/>
                      </a:cxn>
                      <a:cxn ang="0">
                        <a:pos x="677" y="0"/>
                      </a:cxn>
                      <a:cxn ang="0">
                        <a:pos x="798" y="82"/>
                      </a:cxn>
                    </a:cxnLst>
                    <a:rect l="0" t="0" r="r" b="b"/>
                    <a:pathLst>
                      <a:path w="799" h="83">
                        <a:moveTo>
                          <a:pt x="798" y="82"/>
                        </a:moveTo>
                        <a:lnTo>
                          <a:pt x="48" y="82"/>
                        </a:lnTo>
                        <a:lnTo>
                          <a:pt x="0" y="0"/>
                        </a:lnTo>
                        <a:lnTo>
                          <a:pt x="677" y="0"/>
                        </a:lnTo>
                        <a:lnTo>
                          <a:pt x="798" y="82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9" name="Freeform 2103"/>
                  <p:cNvSpPr>
                    <a:spLocks/>
                  </p:cNvSpPr>
                  <p:nvPr/>
                </p:nvSpPr>
                <p:spPr bwMode="auto">
                  <a:xfrm>
                    <a:off x="4887" y="2454"/>
                    <a:ext cx="49" cy="226"/>
                  </a:xfrm>
                  <a:custGeom>
                    <a:avLst/>
                    <a:gdLst/>
                    <a:ahLst/>
                    <a:cxnLst>
                      <a:cxn ang="0">
                        <a:pos x="48" y="84"/>
                      </a:cxn>
                      <a:cxn ang="0">
                        <a:pos x="48" y="225"/>
                      </a:cxn>
                      <a:cxn ang="0">
                        <a:pos x="0" y="110"/>
                      </a:cxn>
                      <a:cxn ang="0">
                        <a:pos x="0" y="0"/>
                      </a:cxn>
                      <a:cxn ang="0">
                        <a:pos x="48" y="84"/>
                      </a:cxn>
                    </a:cxnLst>
                    <a:rect l="0" t="0" r="r" b="b"/>
                    <a:pathLst>
                      <a:path w="49" h="226">
                        <a:moveTo>
                          <a:pt x="48" y="84"/>
                        </a:moveTo>
                        <a:lnTo>
                          <a:pt x="48" y="225"/>
                        </a:lnTo>
                        <a:lnTo>
                          <a:pt x="0" y="110"/>
                        </a:lnTo>
                        <a:lnTo>
                          <a:pt x="0" y="0"/>
                        </a:lnTo>
                        <a:lnTo>
                          <a:pt x="48" y="84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ko-KR" altLang="en-US" sz="17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99" name="Rectangle 2104"/>
                <p:cNvSpPr>
                  <a:spLocks noChangeArrowheads="1"/>
                </p:cNvSpPr>
                <p:nvPr/>
              </p:nvSpPr>
              <p:spPr bwMode="auto">
                <a:xfrm>
                  <a:off x="4955" y="2664"/>
                  <a:ext cx="703" cy="3"/>
                </a:xfrm>
                <a:prstGeom prst="rect">
                  <a:avLst/>
                </a:prstGeom>
                <a:solidFill>
                  <a:srgbClr val="40404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0" name="Rectangle 2105"/>
                <p:cNvSpPr>
                  <a:spLocks noChangeArrowheads="1"/>
                </p:cNvSpPr>
                <p:nvPr/>
              </p:nvSpPr>
              <p:spPr bwMode="auto">
                <a:xfrm>
                  <a:off x="5012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1" name="Rectangle 2106"/>
                <p:cNvSpPr>
                  <a:spLocks noChangeArrowheads="1"/>
                </p:cNvSpPr>
                <p:nvPr/>
              </p:nvSpPr>
              <p:spPr bwMode="auto">
                <a:xfrm>
                  <a:off x="5065" y="2651"/>
                  <a:ext cx="25" cy="1"/>
                </a:xfrm>
                <a:prstGeom prst="rect">
                  <a:avLst/>
                </a:prstGeom>
                <a:solidFill>
                  <a:srgbClr val="FF80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2" name="Rectangle 2107"/>
                <p:cNvSpPr>
                  <a:spLocks noChangeArrowheads="1"/>
                </p:cNvSpPr>
                <p:nvPr/>
              </p:nvSpPr>
              <p:spPr bwMode="auto">
                <a:xfrm>
                  <a:off x="5117" y="2651"/>
                  <a:ext cx="24" cy="1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3" name="Oval 2108"/>
                <p:cNvSpPr>
                  <a:spLocks noChangeArrowheads="1"/>
                </p:cNvSpPr>
                <p:nvPr/>
              </p:nvSpPr>
              <p:spPr bwMode="auto">
                <a:xfrm>
                  <a:off x="5184" y="2650"/>
                  <a:ext cx="1" cy="2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4" name="Oval 2109"/>
                <p:cNvSpPr>
                  <a:spLocks noChangeArrowheads="1"/>
                </p:cNvSpPr>
                <p:nvPr/>
              </p:nvSpPr>
              <p:spPr bwMode="auto">
                <a:xfrm>
                  <a:off x="5223" y="2652"/>
                  <a:ext cx="1" cy="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5" name="Rectangle 2110"/>
                <p:cNvSpPr>
                  <a:spLocks noChangeArrowheads="1"/>
                </p:cNvSpPr>
                <p:nvPr/>
              </p:nvSpPr>
              <p:spPr bwMode="auto">
                <a:xfrm>
                  <a:off x="4955" y="2551"/>
                  <a:ext cx="84" cy="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6" name="Freeform 2111"/>
                <p:cNvSpPr>
                  <a:spLocks/>
                </p:cNvSpPr>
                <p:nvPr/>
              </p:nvSpPr>
              <p:spPr bwMode="auto">
                <a:xfrm>
                  <a:off x="4932" y="2530"/>
                  <a:ext cx="743" cy="142"/>
                </a:xfrm>
                <a:custGeom>
                  <a:avLst/>
                  <a:gdLst/>
                  <a:ahLst/>
                  <a:cxnLst>
                    <a:cxn ang="0">
                      <a:pos x="0" y="141"/>
                    </a:cxn>
                    <a:cxn ang="0">
                      <a:pos x="0" y="0"/>
                    </a:cxn>
                    <a:cxn ang="0">
                      <a:pos x="742" y="0"/>
                    </a:cxn>
                  </a:cxnLst>
                  <a:rect l="0" t="0" r="r" b="b"/>
                  <a:pathLst>
                    <a:path w="743" h="142">
                      <a:moveTo>
                        <a:pt x="0" y="141"/>
                      </a:moveTo>
                      <a:lnTo>
                        <a:pt x="0" y="0"/>
                      </a:lnTo>
                      <a:lnTo>
                        <a:pt x="74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96" name="Oval 2112"/>
              <p:cNvSpPr>
                <a:spLocks noChangeArrowheads="1"/>
              </p:cNvSpPr>
              <p:nvPr/>
            </p:nvSpPr>
            <p:spPr bwMode="auto">
              <a:xfrm>
                <a:off x="5206" y="2608"/>
                <a:ext cx="184" cy="1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" name="AutoShape 2113"/>
              <p:cNvSpPr>
                <a:spLocks noChangeArrowheads="1"/>
              </p:cNvSpPr>
              <p:nvPr/>
            </p:nvSpPr>
            <p:spPr bwMode="auto">
              <a:xfrm>
                <a:off x="5479" y="2566"/>
                <a:ext cx="166" cy="61"/>
              </a:xfrm>
              <a:prstGeom prst="roundRect">
                <a:avLst>
                  <a:gd name="adj" fmla="val 12495"/>
                </a:avLst>
              </a:prstGeom>
              <a:solidFill>
                <a:srgbClr val="037C0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endParaRPr lang="es-ES_tradnl" sz="17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277" name="Picture 1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3777">
            <a:off x="6076433" y="1871425"/>
            <a:ext cx="2656869" cy="17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8" name="직선 연결선 277"/>
          <p:cNvCxnSpPr/>
          <p:nvPr/>
        </p:nvCxnSpPr>
        <p:spPr>
          <a:xfrm rot="5400000">
            <a:off x="6247033" y="4162136"/>
            <a:ext cx="500445" cy="449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9" name="직선 연결선 278"/>
          <p:cNvCxnSpPr/>
          <p:nvPr/>
        </p:nvCxnSpPr>
        <p:spPr>
          <a:xfrm rot="16200000" flipH="1">
            <a:off x="6651788" y="4206616"/>
            <a:ext cx="500445" cy="3602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0" name="직선 연결선 279"/>
          <p:cNvCxnSpPr/>
          <p:nvPr/>
        </p:nvCxnSpPr>
        <p:spPr>
          <a:xfrm rot="5400000">
            <a:off x="7737387" y="4189991"/>
            <a:ext cx="480046" cy="3731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1" name="직선 연결선 280"/>
          <p:cNvCxnSpPr/>
          <p:nvPr/>
        </p:nvCxnSpPr>
        <p:spPr>
          <a:xfrm rot="16200000" flipH="1">
            <a:off x="8110513" y="4189991"/>
            <a:ext cx="480046" cy="3731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2" name="직선 연결선 281"/>
          <p:cNvCxnSpPr/>
          <p:nvPr/>
        </p:nvCxnSpPr>
        <p:spPr>
          <a:xfrm rot="16200000" flipH="1">
            <a:off x="7426960" y="2327135"/>
            <a:ext cx="714922" cy="759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3" name="직선 연결선 282"/>
          <p:cNvCxnSpPr/>
          <p:nvPr/>
        </p:nvCxnSpPr>
        <p:spPr>
          <a:xfrm rot="5400000" flipH="1" flipV="1">
            <a:off x="6705910" y="2365190"/>
            <a:ext cx="714922" cy="6829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4" name="직선 연결선 283"/>
          <p:cNvCxnSpPr/>
          <p:nvPr/>
        </p:nvCxnSpPr>
        <p:spPr>
          <a:xfrm rot="5400000">
            <a:off x="6465225" y="3593914"/>
            <a:ext cx="500445" cy="128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5" name="직선 연결선 284"/>
          <p:cNvCxnSpPr/>
          <p:nvPr/>
        </p:nvCxnSpPr>
        <p:spPr>
          <a:xfrm rot="5400000">
            <a:off x="7907324" y="3593914"/>
            <a:ext cx="500445" cy="128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Group 2098"/>
          <p:cNvGrpSpPr>
            <a:grpSpLocks/>
          </p:cNvGrpSpPr>
          <p:nvPr/>
        </p:nvGrpSpPr>
        <p:grpSpPr bwMode="auto">
          <a:xfrm>
            <a:off x="8227232" y="4585871"/>
            <a:ext cx="442811" cy="146159"/>
            <a:chOff x="4887" y="2454"/>
            <a:chExt cx="799" cy="226"/>
          </a:xfrm>
        </p:grpSpPr>
        <p:grpSp>
          <p:nvGrpSpPr>
            <p:cNvPr id="30" name="Group 2099"/>
            <p:cNvGrpSpPr>
              <a:grpSpLocks/>
            </p:cNvGrpSpPr>
            <p:nvPr/>
          </p:nvGrpSpPr>
          <p:grpSpPr bwMode="auto">
            <a:xfrm>
              <a:off x="4887" y="2454"/>
              <a:ext cx="799" cy="226"/>
              <a:chOff x="4887" y="2454"/>
              <a:chExt cx="799" cy="226"/>
            </a:xfrm>
          </p:grpSpPr>
          <p:grpSp>
            <p:nvGrpSpPr>
              <p:cNvPr id="31" name="Group 2100"/>
              <p:cNvGrpSpPr>
                <a:grpSpLocks/>
              </p:cNvGrpSpPr>
              <p:nvPr/>
            </p:nvGrpSpPr>
            <p:grpSpPr bwMode="auto">
              <a:xfrm>
                <a:off x="4887" y="2454"/>
                <a:ext cx="799" cy="226"/>
                <a:chOff x="4887" y="2454"/>
                <a:chExt cx="799" cy="226"/>
              </a:xfrm>
            </p:grpSpPr>
            <p:sp>
              <p:nvSpPr>
                <p:cNvPr id="373" name="Freeform 2101"/>
                <p:cNvSpPr>
                  <a:spLocks/>
                </p:cNvSpPr>
                <p:nvPr/>
              </p:nvSpPr>
              <p:spPr bwMode="auto">
                <a:xfrm>
                  <a:off x="4935" y="2536"/>
                  <a:ext cx="751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3"/>
                    </a:cxn>
                    <a:cxn ang="0">
                      <a:pos x="750" y="143"/>
                    </a:cxn>
                    <a:cxn ang="0">
                      <a:pos x="75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51" h="144">
                      <a:moveTo>
                        <a:pt x="0" y="0"/>
                      </a:moveTo>
                      <a:lnTo>
                        <a:pt x="0" y="143"/>
                      </a:lnTo>
                      <a:lnTo>
                        <a:pt x="750" y="143"/>
                      </a:lnTo>
                      <a:lnTo>
                        <a:pt x="75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4" name="Freeform 2102"/>
                <p:cNvSpPr>
                  <a:spLocks/>
                </p:cNvSpPr>
                <p:nvPr/>
              </p:nvSpPr>
              <p:spPr bwMode="auto">
                <a:xfrm>
                  <a:off x="4887" y="2454"/>
                  <a:ext cx="799" cy="83"/>
                </a:xfrm>
                <a:custGeom>
                  <a:avLst/>
                  <a:gdLst/>
                  <a:ahLst/>
                  <a:cxnLst>
                    <a:cxn ang="0">
                      <a:pos x="798" y="82"/>
                    </a:cxn>
                    <a:cxn ang="0">
                      <a:pos x="48" y="82"/>
                    </a:cxn>
                    <a:cxn ang="0">
                      <a:pos x="0" y="0"/>
                    </a:cxn>
                    <a:cxn ang="0">
                      <a:pos x="677" y="0"/>
                    </a:cxn>
                    <a:cxn ang="0">
                      <a:pos x="798" y="82"/>
                    </a:cxn>
                  </a:cxnLst>
                  <a:rect l="0" t="0" r="r" b="b"/>
                  <a:pathLst>
                    <a:path w="799" h="83">
                      <a:moveTo>
                        <a:pt x="798" y="82"/>
                      </a:moveTo>
                      <a:lnTo>
                        <a:pt x="48" y="82"/>
                      </a:lnTo>
                      <a:lnTo>
                        <a:pt x="0" y="0"/>
                      </a:lnTo>
                      <a:lnTo>
                        <a:pt x="677" y="0"/>
                      </a:lnTo>
                      <a:lnTo>
                        <a:pt x="798" y="82"/>
                      </a:lnTo>
                    </a:path>
                  </a:pathLst>
                </a:custGeom>
                <a:solidFill>
                  <a:srgbClr val="E0E0E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5" name="Freeform 2103"/>
                <p:cNvSpPr>
                  <a:spLocks/>
                </p:cNvSpPr>
                <p:nvPr/>
              </p:nvSpPr>
              <p:spPr bwMode="auto">
                <a:xfrm>
                  <a:off x="4887" y="2454"/>
                  <a:ext cx="49" cy="226"/>
                </a:xfrm>
                <a:custGeom>
                  <a:avLst/>
                  <a:gdLst/>
                  <a:ahLst/>
                  <a:cxnLst>
                    <a:cxn ang="0">
                      <a:pos x="48" y="84"/>
                    </a:cxn>
                    <a:cxn ang="0">
                      <a:pos x="48" y="225"/>
                    </a:cxn>
                    <a:cxn ang="0">
                      <a:pos x="0" y="110"/>
                    </a:cxn>
                    <a:cxn ang="0">
                      <a:pos x="0" y="0"/>
                    </a:cxn>
                    <a:cxn ang="0">
                      <a:pos x="48" y="84"/>
                    </a:cxn>
                  </a:cxnLst>
                  <a:rect l="0" t="0" r="r" b="b"/>
                  <a:pathLst>
                    <a:path w="49" h="226">
                      <a:moveTo>
                        <a:pt x="48" y="84"/>
                      </a:moveTo>
                      <a:lnTo>
                        <a:pt x="48" y="225"/>
                      </a:lnTo>
                      <a:lnTo>
                        <a:pt x="0" y="110"/>
                      </a:lnTo>
                      <a:lnTo>
                        <a:pt x="0" y="0"/>
                      </a:lnTo>
                      <a:lnTo>
                        <a:pt x="48" y="84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65" name="Rectangle 2104"/>
              <p:cNvSpPr>
                <a:spLocks noChangeArrowheads="1"/>
              </p:cNvSpPr>
              <p:nvPr/>
            </p:nvSpPr>
            <p:spPr bwMode="auto">
              <a:xfrm>
                <a:off x="4955" y="2664"/>
                <a:ext cx="703" cy="3"/>
              </a:xfrm>
              <a:prstGeom prst="rect">
                <a:avLst/>
              </a:prstGeom>
              <a:solidFill>
                <a:srgbClr val="40404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6" name="Rectangle 2105"/>
              <p:cNvSpPr>
                <a:spLocks noChangeArrowheads="1"/>
              </p:cNvSpPr>
              <p:nvPr/>
            </p:nvSpPr>
            <p:spPr bwMode="auto">
              <a:xfrm>
                <a:off x="5012" y="2651"/>
                <a:ext cx="25" cy="1"/>
              </a:xfrm>
              <a:prstGeom prst="rect">
                <a:avLst/>
              </a:prstGeom>
              <a:solidFill>
                <a:srgbClr val="FF800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7" name="Rectangle 2106"/>
              <p:cNvSpPr>
                <a:spLocks noChangeArrowheads="1"/>
              </p:cNvSpPr>
              <p:nvPr/>
            </p:nvSpPr>
            <p:spPr bwMode="auto">
              <a:xfrm>
                <a:off x="5065" y="2651"/>
                <a:ext cx="25" cy="1"/>
              </a:xfrm>
              <a:prstGeom prst="rect">
                <a:avLst/>
              </a:prstGeom>
              <a:solidFill>
                <a:srgbClr val="FF800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8" name="Rectangle 2107"/>
              <p:cNvSpPr>
                <a:spLocks noChangeArrowheads="1"/>
              </p:cNvSpPr>
              <p:nvPr/>
            </p:nvSpPr>
            <p:spPr bwMode="auto">
              <a:xfrm>
                <a:off x="5117" y="2651"/>
                <a:ext cx="24" cy="1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9" name="Oval 2108"/>
              <p:cNvSpPr>
                <a:spLocks noChangeArrowheads="1"/>
              </p:cNvSpPr>
              <p:nvPr/>
            </p:nvSpPr>
            <p:spPr bwMode="auto">
              <a:xfrm>
                <a:off x="5184" y="2650"/>
                <a:ext cx="1" cy="2"/>
              </a:xfrm>
              <a:prstGeom prst="ellipse">
                <a:avLst/>
              </a:prstGeom>
              <a:solidFill>
                <a:srgbClr val="0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0" name="Oval 2109"/>
              <p:cNvSpPr>
                <a:spLocks noChangeArrowheads="1"/>
              </p:cNvSpPr>
              <p:nvPr/>
            </p:nvSpPr>
            <p:spPr bwMode="auto">
              <a:xfrm>
                <a:off x="5223" y="2652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1" name="Rectangle 2110"/>
              <p:cNvSpPr>
                <a:spLocks noChangeArrowheads="1"/>
              </p:cNvSpPr>
              <p:nvPr/>
            </p:nvSpPr>
            <p:spPr bwMode="auto">
              <a:xfrm>
                <a:off x="4955" y="2551"/>
                <a:ext cx="84" cy="9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2" name="Freeform 2111"/>
              <p:cNvSpPr>
                <a:spLocks/>
              </p:cNvSpPr>
              <p:nvPr/>
            </p:nvSpPr>
            <p:spPr bwMode="auto">
              <a:xfrm>
                <a:off x="4932" y="2530"/>
                <a:ext cx="743" cy="142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0" y="0"/>
                  </a:cxn>
                  <a:cxn ang="0">
                    <a:pos x="742" y="0"/>
                  </a:cxn>
                </a:cxnLst>
                <a:rect l="0" t="0" r="r" b="b"/>
                <a:pathLst>
                  <a:path w="743" h="142">
                    <a:moveTo>
                      <a:pt x="0" y="141"/>
                    </a:moveTo>
                    <a:lnTo>
                      <a:pt x="0" y="0"/>
                    </a:lnTo>
                    <a:lnTo>
                      <a:pt x="742" y="0"/>
                    </a:lnTo>
                  </a:path>
                </a:pathLst>
              </a:custGeom>
              <a:noFill/>
              <a:ln w="12700" cap="rnd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62" name="Oval 2112"/>
            <p:cNvSpPr>
              <a:spLocks noChangeArrowheads="1"/>
            </p:cNvSpPr>
            <p:nvPr/>
          </p:nvSpPr>
          <p:spPr bwMode="auto">
            <a:xfrm>
              <a:off x="5206" y="2608"/>
              <a:ext cx="184" cy="1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1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AutoShape 2113"/>
            <p:cNvSpPr>
              <a:spLocks noChangeArrowheads="1"/>
            </p:cNvSpPr>
            <p:nvPr/>
          </p:nvSpPr>
          <p:spPr bwMode="auto">
            <a:xfrm>
              <a:off x="5479" y="2566"/>
              <a:ext cx="166" cy="61"/>
            </a:xfrm>
            <a:prstGeom prst="roundRect">
              <a:avLst>
                <a:gd name="adj" fmla="val 12495"/>
              </a:avLst>
            </a:prstGeom>
            <a:solidFill>
              <a:srgbClr val="037C0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/>
              <a:endParaRPr lang="es-ES_tradnl" sz="170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87" name="Picture 17" descr="\\Sj-fs2\WG6\Corp ID Astro\Private\FORMATS\Icon Conversion\WMF Icons\IPTVBroadcastServer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9062" y="2083657"/>
            <a:ext cx="478841" cy="303445"/>
          </a:xfrm>
          <a:prstGeom prst="rect">
            <a:avLst/>
          </a:prstGeom>
          <a:noFill/>
        </p:spPr>
      </p:pic>
      <p:cxnSp>
        <p:nvCxnSpPr>
          <p:cNvPr id="288" name="직선 연결선 287"/>
          <p:cNvCxnSpPr/>
          <p:nvPr/>
        </p:nvCxnSpPr>
        <p:spPr>
          <a:xfrm>
            <a:off x="6911650" y="3207133"/>
            <a:ext cx="1062548" cy="15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9" name="Picture 17" descr="Router_C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74197" y="3042430"/>
            <a:ext cx="442811" cy="294825"/>
          </a:xfrm>
          <a:prstGeom prst="rect">
            <a:avLst/>
          </a:prstGeom>
          <a:noFill/>
        </p:spPr>
      </p:pic>
      <p:pic>
        <p:nvPicPr>
          <p:cNvPr id="290" name="Picture 9" descr="DSL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6520736" y="3797978"/>
            <a:ext cx="381271" cy="38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" name="Picture 9" descr="DSL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7975690" y="3797978"/>
            <a:ext cx="381271" cy="38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" name="Picture 17" descr="Router_C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9246" y="3070683"/>
            <a:ext cx="442811" cy="294825"/>
          </a:xfrm>
          <a:prstGeom prst="rect">
            <a:avLst/>
          </a:prstGeom>
          <a:noFill/>
        </p:spPr>
      </p:pic>
      <p:grpSp>
        <p:nvGrpSpPr>
          <p:cNvPr id="455" name="Group 2098"/>
          <p:cNvGrpSpPr>
            <a:grpSpLocks/>
          </p:cNvGrpSpPr>
          <p:nvPr/>
        </p:nvGrpSpPr>
        <p:grpSpPr bwMode="auto">
          <a:xfrm>
            <a:off x="7657903" y="4585871"/>
            <a:ext cx="442811" cy="146159"/>
            <a:chOff x="4887" y="2454"/>
            <a:chExt cx="799" cy="226"/>
          </a:xfrm>
        </p:grpSpPr>
        <p:grpSp>
          <p:nvGrpSpPr>
            <p:cNvPr id="456" name="Group 2099"/>
            <p:cNvGrpSpPr>
              <a:grpSpLocks/>
            </p:cNvGrpSpPr>
            <p:nvPr/>
          </p:nvGrpSpPr>
          <p:grpSpPr bwMode="auto">
            <a:xfrm>
              <a:off x="4887" y="2454"/>
              <a:ext cx="799" cy="226"/>
              <a:chOff x="4887" y="2454"/>
              <a:chExt cx="799" cy="226"/>
            </a:xfrm>
          </p:grpSpPr>
          <p:grpSp>
            <p:nvGrpSpPr>
              <p:cNvPr id="457" name="Group 2100"/>
              <p:cNvGrpSpPr>
                <a:grpSpLocks/>
              </p:cNvGrpSpPr>
              <p:nvPr/>
            </p:nvGrpSpPr>
            <p:grpSpPr bwMode="auto">
              <a:xfrm>
                <a:off x="4887" y="2454"/>
                <a:ext cx="799" cy="226"/>
                <a:chOff x="4887" y="2454"/>
                <a:chExt cx="799" cy="226"/>
              </a:xfrm>
            </p:grpSpPr>
            <p:sp>
              <p:nvSpPr>
                <p:cNvPr id="358" name="Freeform 2101"/>
                <p:cNvSpPr>
                  <a:spLocks/>
                </p:cNvSpPr>
                <p:nvPr/>
              </p:nvSpPr>
              <p:spPr bwMode="auto">
                <a:xfrm>
                  <a:off x="4935" y="2536"/>
                  <a:ext cx="751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3"/>
                    </a:cxn>
                    <a:cxn ang="0">
                      <a:pos x="750" y="143"/>
                    </a:cxn>
                    <a:cxn ang="0">
                      <a:pos x="75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51" h="144">
                      <a:moveTo>
                        <a:pt x="0" y="0"/>
                      </a:moveTo>
                      <a:lnTo>
                        <a:pt x="0" y="143"/>
                      </a:lnTo>
                      <a:lnTo>
                        <a:pt x="750" y="143"/>
                      </a:lnTo>
                      <a:lnTo>
                        <a:pt x="75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9" name="Freeform 2102"/>
                <p:cNvSpPr>
                  <a:spLocks/>
                </p:cNvSpPr>
                <p:nvPr/>
              </p:nvSpPr>
              <p:spPr bwMode="auto">
                <a:xfrm>
                  <a:off x="4887" y="2454"/>
                  <a:ext cx="799" cy="83"/>
                </a:xfrm>
                <a:custGeom>
                  <a:avLst/>
                  <a:gdLst/>
                  <a:ahLst/>
                  <a:cxnLst>
                    <a:cxn ang="0">
                      <a:pos x="798" y="82"/>
                    </a:cxn>
                    <a:cxn ang="0">
                      <a:pos x="48" y="82"/>
                    </a:cxn>
                    <a:cxn ang="0">
                      <a:pos x="0" y="0"/>
                    </a:cxn>
                    <a:cxn ang="0">
                      <a:pos x="677" y="0"/>
                    </a:cxn>
                    <a:cxn ang="0">
                      <a:pos x="798" y="82"/>
                    </a:cxn>
                  </a:cxnLst>
                  <a:rect l="0" t="0" r="r" b="b"/>
                  <a:pathLst>
                    <a:path w="799" h="83">
                      <a:moveTo>
                        <a:pt x="798" y="82"/>
                      </a:moveTo>
                      <a:lnTo>
                        <a:pt x="48" y="82"/>
                      </a:lnTo>
                      <a:lnTo>
                        <a:pt x="0" y="0"/>
                      </a:lnTo>
                      <a:lnTo>
                        <a:pt x="677" y="0"/>
                      </a:lnTo>
                      <a:lnTo>
                        <a:pt x="798" y="82"/>
                      </a:lnTo>
                    </a:path>
                  </a:pathLst>
                </a:custGeom>
                <a:solidFill>
                  <a:srgbClr val="E0E0E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0" name="Freeform 2103"/>
                <p:cNvSpPr>
                  <a:spLocks/>
                </p:cNvSpPr>
                <p:nvPr/>
              </p:nvSpPr>
              <p:spPr bwMode="auto">
                <a:xfrm>
                  <a:off x="4887" y="2454"/>
                  <a:ext cx="49" cy="226"/>
                </a:xfrm>
                <a:custGeom>
                  <a:avLst/>
                  <a:gdLst/>
                  <a:ahLst/>
                  <a:cxnLst>
                    <a:cxn ang="0">
                      <a:pos x="48" y="84"/>
                    </a:cxn>
                    <a:cxn ang="0">
                      <a:pos x="48" y="225"/>
                    </a:cxn>
                    <a:cxn ang="0">
                      <a:pos x="0" y="110"/>
                    </a:cxn>
                    <a:cxn ang="0">
                      <a:pos x="0" y="0"/>
                    </a:cxn>
                    <a:cxn ang="0">
                      <a:pos x="48" y="84"/>
                    </a:cxn>
                  </a:cxnLst>
                  <a:rect l="0" t="0" r="r" b="b"/>
                  <a:pathLst>
                    <a:path w="49" h="226">
                      <a:moveTo>
                        <a:pt x="48" y="84"/>
                      </a:moveTo>
                      <a:lnTo>
                        <a:pt x="48" y="225"/>
                      </a:lnTo>
                      <a:lnTo>
                        <a:pt x="0" y="110"/>
                      </a:lnTo>
                      <a:lnTo>
                        <a:pt x="0" y="0"/>
                      </a:lnTo>
                      <a:lnTo>
                        <a:pt x="48" y="84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50" name="Rectangle 2104"/>
              <p:cNvSpPr>
                <a:spLocks noChangeArrowheads="1"/>
              </p:cNvSpPr>
              <p:nvPr/>
            </p:nvSpPr>
            <p:spPr bwMode="auto">
              <a:xfrm>
                <a:off x="4955" y="2664"/>
                <a:ext cx="703" cy="3"/>
              </a:xfrm>
              <a:prstGeom prst="rect">
                <a:avLst/>
              </a:prstGeom>
              <a:solidFill>
                <a:srgbClr val="40404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1" name="Rectangle 2105"/>
              <p:cNvSpPr>
                <a:spLocks noChangeArrowheads="1"/>
              </p:cNvSpPr>
              <p:nvPr/>
            </p:nvSpPr>
            <p:spPr bwMode="auto">
              <a:xfrm>
                <a:off x="5012" y="2651"/>
                <a:ext cx="25" cy="1"/>
              </a:xfrm>
              <a:prstGeom prst="rect">
                <a:avLst/>
              </a:prstGeom>
              <a:solidFill>
                <a:srgbClr val="FF800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2" name="Rectangle 2106"/>
              <p:cNvSpPr>
                <a:spLocks noChangeArrowheads="1"/>
              </p:cNvSpPr>
              <p:nvPr/>
            </p:nvSpPr>
            <p:spPr bwMode="auto">
              <a:xfrm>
                <a:off x="5065" y="2651"/>
                <a:ext cx="25" cy="1"/>
              </a:xfrm>
              <a:prstGeom prst="rect">
                <a:avLst/>
              </a:prstGeom>
              <a:solidFill>
                <a:srgbClr val="FF800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3" name="Rectangle 2107"/>
              <p:cNvSpPr>
                <a:spLocks noChangeArrowheads="1"/>
              </p:cNvSpPr>
              <p:nvPr/>
            </p:nvSpPr>
            <p:spPr bwMode="auto">
              <a:xfrm>
                <a:off x="5117" y="2651"/>
                <a:ext cx="24" cy="1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4" name="Oval 2108"/>
              <p:cNvSpPr>
                <a:spLocks noChangeArrowheads="1"/>
              </p:cNvSpPr>
              <p:nvPr/>
            </p:nvSpPr>
            <p:spPr bwMode="auto">
              <a:xfrm>
                <a:off x="5184" y="2650"/>
                <a:ext cx="1" cy="2"/>
              </a:xfrm>
              <a:prstGeom prst="ellipse">
                <a:avLst/>
              </a:prstGeom>
              <a:solidFill>
                <a:srgbClr val="0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5" name="Oval 2109"/>
              <p:cNvSpPr>
                <a:spLocks noChangeArrowheads="1"/>
              </p:cNvSpPr>
              <p:nvPr/>
            </p:nvSpPr>
            <p:spPr bwMode="auto">
              <a:xfrm>
                <a:off x="5223" y="2652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6" name="Rectangle 2110"/>
              <p:cNvSpPr>
                <a:spLocks noChangeArrowheads="1"/>
              </p:cNvSpPr>
              <p:nvPr/>
            </p:nvSpPr>
            <p:spPr bwMode="auto">
              <a:xfrm>
                <a:off x="4955" y="2551"/>
                <a:ext cx="84" cy="9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" name="Freeform 2111"/>
              <p:cNvSpPr>
                <a:spLocks/>
              </p:cNvSpPr>
              <p:nvPr/>
            </p:nvSpPr>
            <p:spPr bwMode="auto">
              <a:xfrm>
                <a:off x="4932" y="2530"/>
                <a:ext cx="743" cy="142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0" y="0"/>
                  </a:cxn>
                  <a:cxn ang="0">
                    <a:pos x="742" y="0"/>
                  </a:cxn>
                </a:cxnLst>
                <a:rect l="0" t="0" r="r" b="b"/>
                <a:pathLst>
                  <a:path w="743" h="142">
                    <a:moveTo>
                      <a:pt x="0" y="141"/>
                    </a:moveTo>
                    <a:lnTo>
                      <a:pt x="0" y="0"/>
                    </a:lnTo>
                    <a:lnTo>
                      <a:pt x="742" y="0"/>
                    </a:lnTo>
                  </a:path>
                </a:pathLst>
              </a:custGeom>
              <a:noFill/>
              <a:ln w="12700" cap="rnd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47" name="Oval 2112"/>
            <p:cNvSpPr>
              <a:spLocks noChangeArrowheads="1"/>
            </p:cNvSpPr>
            <p:nvPr/>
          </p:nvSpPr>
          <p:spPr bwMode="auto">
            <a:xfrm>
              <a:off x="5206" y="2608"/>
              <a:ext cx="184" cy="1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1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AutoShape 2113"/>
            <p:cNvSpPr>
              <a:spLocks noChangeArrowheads="1"/>
            </p:cNvSpPr>
            <p:nvPr/>
          </p:nvSpPr>
          <p:spPr bwMode="auto">
            <a:xfrm>
              <a:off x="5479" y="2566"/>
              <a:ext cx="166" cy="61"/>
            </a:xfrm>
            <a:prstGeom prst="roundRect">
              <a:avLst>
                <a:gd name="adj" fmla="val 12495"/>
              </a:avLst>
            </a:prstGeom>
            <a:solidFill>
              <a:srgbClr val="037C0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/>
              <a:endParaRPr lang="es-ES_tradnl" sz="17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8" name="Group 2098"/>
          <p:cNvGrpSpPr>
            <a:grpSpLocks/>
          </p:cNvGrpSpPr>
          <p:nvPr/>
        </p:nvGrpSpPr>
        <p:grpSpPr bwMode="auto">
          <a:xfrm>
            <a:off x="6772281" y="4585871"/>
            <a:ext cx="442811" cy="146159"/>
            <a:chOff x="4887" y="2454"/>
            <a:chExt cx="799" cy="226"/>
          </a:xfrm>
        </p:grpSpPr>
        <p:grpSp>
          <p:nvGrpSpPr>
            <p:cNvPr id="468" name="Group 2099"/>
            <p:cNvGrpSpPr>
              <a:grpSpLocks/>
            </p:cNvGrpSpPr>
            <p:nvPr/>
          </p:nvGrpSpPr>
          <p:grpSpPr bwMode="auto">
            <a:xfrm>
              <a:off x="4887" y="2454"/>
              <a:ext cx="799" cy="226"/>
              <a:chOff x="4887" y="2454"/>
              <a:chExt cx="799" cy="226"/>
            </a:xfrm>
          </p:grpSpPr>
          <p:grpSp>
            <p:nvGrpSpPr>
              <p:cNvPr id="470" name="Group 2100"/>
              <p:cNvGrpSpPr>
                <a:grpSpLocks/>
              </p:cNvGrpSpPr>
              <p:nvPr/>
            </p:nvGrpSpPr>
            <p:grpSpPr bwMode="auto">
              <a:xfrm>
                <a:off x="4887" y="2454"/>
                <a:ext cx="799" cy="226"/>
                <a:chOff x="4887" y="2454"/>
                <a:chExt cx="799" cy="226"/>
              </a:xfrm>
            </p:grpSpPr>
            <p:sp>
              <p:nvSpPr>
                <p:cNvPr id="343" name="Freeform 2101"/>
                <p:cNvSpPr>
                  <a:spLocks/>
                </p:cNvSpPr>
                <p:nvPr/>
              </p:nvSpPr>
              <p:spPr bwMode="auto">
                <a:xfrm>
                  <a:off x="4935" y="2536"/>
                  <a:ext cx="751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3"/>
                    </a:cxn>
                    <a:cxn ang="0">
                      <a:pos x="750" y="143"/>
                    </a:cxn>
                    <a:cxn ang="0">
                      <a:pos x="75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51" h="144">
                      <a:moveTo>
                        <a:pt x="0" y="0"/>
                      </a:moveTo>
                      <a:lnTo>
                        <a:pt x="0" y="143"/>
                      </a:lnTo>
                      <a:lnTo>
                        <a:pt x="750" y="143"/>
                      </a:lnTo>
                      <a:lnTo>
                        <a:pt x="75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4" name="Freeform 2102"/>
                <p:cNvSpPr>
                  <a:spLocks/>
                </p:cNvSpPr>
                <p:nvPr/>
              </p:nvSpPr>
              <p:spPr bwMode="auto">
                <a:xfrm>
                  <a:off x="4887" y="2454"/>
                  <a:ext cx="799" cy="83"/>
                </a:xfrm>
                <a:custGeom>
                  <a:avLst/>
                  <a:gdLst/>
                  <a:ahLst/>
                  <a:cxnLst>
                    <a:cxn ang="0">
                      <a:pos x="798" y="82"/>
                    </a:cxn>
                    <a:cxn ang="0">
                      <a:pos x="48" y="82"/>
                    </a:cxn>
                    <a:cxn ang="0">
                      <a:pos x="0" y="0"/>
                    </a:cxn>
                    <a:cxn ang="0">
                      <a:pos x="677" y="0"/>
                    </a:cxn>
                    <a:cxn ang="0">
                      <a:pos x="798" y="82"/>
                    </a:cxn>
                  </a:cxnLst>
                  <a:rect l="0" t="0" r="r" b="b"/>
                  <a:pathLst>
                    <a:path w="799" h="83">
                      <a:moveTo>
                        <a:pt x="798" y="82"/>
                      </a:moveTo>
                      <a:lnTo>
                        <a:pt x="48" y="82"/>
                      </a:lnTo>
                      <a:lnTo>
                        <a:pt x="0" y="0"/>
                      </a:lnTo>
                      <a:lnTo>
                        <a:pt x="677" y="0"/>
                      </a:lnTo>
                      <a:lnTo>
                        <a:pt x="798" y="82"/>
                      </a:lnTo>
                    </a:path>
                  </a:pathLst>
                </a:custGeom>
                <a:solidFill>
                  <a:srgbClr val="E0E0E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5" name="Freeform 2103"/>
                <p:cNvSpPr>
                  <a:spLocks/>
                </p:cNvSpPr>
                <p:nvPr/>
              </p:nvSpPr>
              <p:spPr bwMode="auto">
                <a:xfrm>
                  <a:off x="4887" y="2454"/>
                  <a:ext cx="49" cy="226"/>
                </a:xfrm>
                <a:custGeom>
                  <a:avLst/>
                  <a:gdLst/>
                  <a:ahLst/>
                  <a:cxnLst>
                    <a:cxn ang="0">
                      <a:pos x="48" y="84"/>
                    </a:cxn>
                    <a:cxn ang="0">
                      <a:pos x="48" y="225"/>
                    </a:cxn>
                    <a:cxn ang="0">
                      <a:pos x="0" y="110"/>
                    </a:cxn>
                    <a:cxn ang="0">
                      <a:pos x="0" y="0"/>
                    </a:cxn>
                    <a:cxn ang="0">
                      <a:pos x="48" y="84"/>
                    </a:cxn>
                  </a:cxnLst>
                  <a:rect l="0" t="0" r="r" b="b"/>
                  <a:pathLst>
                    <a:path w="49" h="226">
                      <a:moveTo>
                        <a:pt x="48" y="84"/>
                      </a:moveTo>
                      <a:lnTo>
                        <a:pt x="48" y="225"/>
                      </a:lnTo>
                      <a:lnTo>
                        <a:pt x="0" y="110"/>
                      </a:lnTo>
                      <a:lnTo>
                        <a:pt x="0" y="0"/>
                      </a:lnTo>
                      <a:lnTo>
                        <a:pt x="48" y="84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35" name="Rectangle 2104"/>
              <p:cNvSpPr>
                <a:spLocks noChangeArrowheads="1"/>
              </p:cNvSpPr>
              <p:nvPr/>
            </p:nvSpPr>
            <p:spPr bwMode="auto">
              <a:xfrm>
                <a:off x="4955" y="2664"/>
                <a:ext cx="703" cy="3"/>
              </a:xfrm>
              <a:prstGeom prst="rect">
                <a:avLst/>
              </a:prstGeom>
              <a:solidFill>
                <a:srgbClr val="40404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" name="Rectangle 2105"/>
              <p:cNvSpPr>
                <a:spLocks noChangeArrowheads="1"/>
              </p:cNvSpPr>
              <p:nvPr/>
            </p:nvSpPr>
            <p:spPr bwMode="auto">
              <a:xfrm>
                <a:off x="5012" y="2651"/>
                <a:ext cx="25" cy="1"/>
              </a:xfrm>
              <a:prstGeom prst="rect">
                <a:avLst/>
              </a:prstGeom>
              <a:solidFill>
                <a:srgbClr val="FF800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" name="Rectangle 2106"/>
              <p:cNvSpPr>
                <a:spLocks noChangeArrowheads="1"/>
              </p:cNvSpPr>
              <p:nvPr/>
            </p:nvSpPr>
            <p:spPr bwMode="auto">
              <a:xfrm>
                <a:off x="5065" y="2651"/>
                <a:ext cx="25" cy="1"/>
              </a:xfrm>
              <a:prstGeom prst="rect">
                <a:avLst/>
              </a:prstGeom>
              <a:solidFill>
                <a:srgbClr val="FF800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" name="Rectangle 2107"/>
              <p:cNvSpPr>
                <a:spLocks noChangeArrowheads="1"/>
              </p:cNvSpPr>
              <p:nvPr/>
            </p:nvSpPr>
            <p:spPr bwMode="auto">
              <a:xfrm>
                <a:off x="5117" y="2651"/>
                <a:ext cx="24" cy="1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9" name="Oval 2108"/>
              <p:cNvSpPr>
                <a:spLocks noChangeArrowheads="1"/>
              </p:cNvSpPr>
              <p:nvPr/>
            </p:nvSpPr>
            <p:spPr bwMode="auto">
              <a:xfrm>
                <a:off x="5184" y="2650"/>
                <a:ext cx="1" cy="2"/>
              </a:xfrm>
              <a:prstGeom prst="ellipse">
                <a:avLst/>
              </a:prstGeom>
              <a:solidFill>
                <a:srgbClr val="0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0" name="Oval 2109"/>
              <p:cNvSpPr>
                <a:spLocks noChangeArrowheads="1"/>
              </p:cNvSpPr>
              <p:nvPr/>
            </p:nvSpPr>
            <p:spPr bwMode="auto">
              <a:xfrm>
                <a:off x="5223" y="2652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1" name="Rectangle 2110"/>
              <p:cNvSpPr>
                <a:spLocks noChangeArrowheads="1"/>
              </p:cNvSpPr>
              <p:nvPr/>
            </p:nvSpPr>
            <p:spPr bwMode="auto">
              <a:xfrm>
                <a:off x="4955" y="2551"/>
                <a:ext cx="84" cy="9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" name="Freeform 2111"/>
              <p:cNvSpPr>
                <a:spLocks/>
              </p:cNvSpPr>
              <p:nvPr/>
            </p:nvSpPr>
            <p:spPr bwMode="auto">
              <a:xfrm>
                <a:off x="4932" y="2530"/>
                <a:ext cx="743" cy="142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0" y="0"/>
                  </a:cxn>
                  <a:cxn ang="0">
                    <a:pos x="742" y="0"/>
                  </a:cxn>
                </a:cxnLst>
                <a:rect l="0" t="0" r="r" b="b"/>
                <a:pathLst>
                  <a:path w="743" h="142">
                    <a:moveTo>
                      <a:pt x="0" y="141"/>
                    </a:moveTo>
                    <a:lnTo>
                      <a:pt x="0" y="0"/>
                    </a:lnTo>
                    <a:lnTo>
                      <a:pt x="742" y="0"/>
                    </a:lnTo>
                  </a:path>
                </a:pathLst>
              </a:custGeom>
              <a:noFill/>
              <a:ln w="12700" cap="rnd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2" name="Oval 2112"/>
            <p:cNvSpPr>
              <a:spLocks noChangeArrowheads="1"/>
            </p:cNvSpPr>
            <p:nvPr/>
          </p:nvSpPr>
          <p:spPr bwMode="auto">
            <a:xfrm>
              <a:off x="5206" y="2608"/>
              <a:ext cx="184" cy="1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1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AutoShape 2113"/>
            <p:cNvSpPr>
              <a:spLocks noChangeArrowheads="1"/>
            </p:cNvSpPr>
            <p:nvPr/>
          </p:nvSpPr>
          <p:spPr bwMode="auto">
            <a:xfrm>
              <a:off x="5479" y="2566"/>
              <a:ext cx="166" cy="61"/>
            </a:xfrm>
            <a:prstGeom prst="roundRect">
              <a:avLst>
                <a:gd name="adj" fmla="val 12495"/>
              </a:avLst>
            </a:prstGeom>
            <a:solidFill>
              <a:srgbClr val="037C0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/>
              <a:endParaRPr lang="es-ES_tradnl" sz="17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1" name="Group 2098"/>
          <p:cNvGrpSpPr>
            <a:grpSpLocks/>
          </p:cNvGrpSpPr>
          <p:nvPr/>
        </p:nvGrpSpPr>
        <p:grpSpPr bwMode="auto">
          <a:xfrm>
            <a:off x="6202951" y="4585871"/>
            <a:ext cx="442811" cy="146159"/>
            <a:chOff x="4887" y="2454"/>
            <a:chExt cx="799" cy="226"/>
          </a:xfrm>
        </p:grpSpPr>
        <p:grpSp>
          <p:nvGrpSpPr>
            <p:cNvPr id="474" name="Group 2099"/>
            <p:cNvGrpSpPr>
              <a:grpSpLocks/>
            </p:cNvGrpSpPr>
            <p:nvPr/>
          </p:nvGrpSpPr>
          <p:grpSpPr bwMode="auto">
            <a:xfrm>
              <a:off x="4887" y="2454"/>
              <a:ext cx="799" cy="226"/>
              <a:chOff x="4887" y="2454"/>
              <a:chExt cx="799" cy="226"/>
            </a:xfrm>
          </p:grpSpPr>
          <p:grpSp>
            <p:nvGrpSpPr>
              <p:cNvPr id="475" name="Group 2100"/>
              <p:cNvGrpSpPr>
                <a:grpSpLocks/>
              </p:cNvGrpSpPr>
              <p:nvPr/>
            </p:nvGrpSpPr>
            <p:grpSpPr bwMode="auto">
              <a:xfrm>
                <a:off x="4887" y="2454"/>
                <a:ext cx="799" cy="226"/>
                <a:chOff x="4887" y="2454"/>
                <a:chExt cx="799" cy="226"/>
              </a:xfrm>
            </p:grpSpPr>
            <p:sp>
              <p:nvSpPr>
                <p:cNvPr id="328" name="Freeform 2101"/>
                <p:cNvSpPr>
                  <a:spLocks/>
                </p:cNvSpPr>
                <p:nvPr/>
              </p:nvSpPr>
              <p:spPr bwMode="auto">
                <a:xfrm>
                  <a:off x="4935" y="2536"/>
                  <a:ext cx="751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3"/>
                    </a:cxn>
                    <a:cxn ang="0">
                      <a:pos x="750" y="143"/>
                    </a:cxn>
                    <a:cxn ang="0">
                      <a:pos x="75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51" h="144">
                      <a:moveTo>
                        <a:pt x="0" y="0"/>
                      </a:moveTo>
                      <a:lnTo>
                        <a:pt x="0" y="143"/>
                      </a:lnTo>
                      <a:lnTo>
                        <a:pt x="750" y="143"/>
                      </a:lnTo>
                      <a:lnTo>
                        <a:pt x="75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29" name="Freeform 2102"/>
                <p:cNvSpPr>
                  <a:spLocks/>
                </p:cNvSpPr>
                <p:nvPr/>
              </p:nvSpPr>
              <p:spPr bwMode="auto">
                <a:xfrm>
                  <a:off x="4887" y="2454"/>
                  <a:ext cx="799" cy="83"/>
                </a:xfrm>
                <a:custGeom>
                  <a:avLst/>
                  <a:gdLst/>
                  <a:ahLst/>
                  <a:cxnLst>
                    <a:cxn ang="0">
                      <a:pos x="798" y="82"/>
                    </a:cxn>
                    <a:cxn ang="0">
                      <a:pos x="48" y="82"/>
                    </a:cxn>
                    <a:cxn ang="0">
                      <a:pos x="0" y="0"/>
                    </a:cxn>
                    <a:cxn ang="0">
                      <a:pos x="677" y="0"/>
                    </a:cxn>
                    <a:cxn ang="0">
                      <a:pos x="798" y="82"/>
                    </a:cxn>
                  </a:cxnLst>
                  <a:rect l="0" t="0" r="r" b="b"/>
                  <a:pathLst>
                    <a:path w="799" h="83">
                      <a:moveTo>
                        <a:pt x="798" y="82"/>
                      </a:moveTo>
                      <a:lnTo>
                        <a:pt x="48" y="82"/>
                      </a:lnTo>
                      <a:lnTo>
                        <a:pt x="0" y="0"/>
                      </a:lnTo>
                      <a:lnTo>
                        <a:pt x="677" y="0"/>
                      </a:lnTo>
                      <a:lnTo>
                        <a:pt x="798" y="82"/>
                      </a:lnTo>
                    </a:path>
                  </a:pathLst>
                </a:custGeom>
                <a:solidFill>
                  <a:srgbClr val="E0E0E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30" name="Freeform 2103"/>
                <p:cNvSpPr>
                  <a:spLocks/>
                </p:cNvSpPr>
                <p:nvPr/>
              </p:nvSpPr>
              <p:spPr bwMode="auto">
                <a:xfrm>
                  <a:off x="4887" y="2454"/>
                  <a:ext cx="49" cy="226"/>
                </a:xfrm>
                <a:custGeom>
                  <a:avLst/>
                  <a:gdLst/>
                  <a:ahLst/>
                  <a:cxnLst>
                    <a:cxn ang="0">
                      <a:pos x="48" y="84"/>
                    </a:cxn>
                    <a:cxn ang="0">
                      <a:pos x="48" y="225"/>
                    </a:cxn>
                    <a:cxn ang="0">
                      <a:pos x="0" y="110"/>
                    </a:cxn>
                    <a:cxn ang="0">
                      <a:pos x="0" y="0"/>
                    </a:cxn>
                    <a:cxn ang="0">
                      <a:pos x="48" y="84"/>
                    </a:cxn>
                  </a:cxnLst>
                  <a:rect l="0" t="0" r="r" b="b"/>
                  <a:pathLst>
                    <a:path w="49" h="226">
                      <a:moveTo>
                        <a:pt x="48" y="84"/>
                      </a:moveTo>
                      <a:lnTo>
                        <a:pt x="48" y="225"/>
                      </a:lnTo>
                      <a:lnTo>
                        <a:pt x="0" y="110"/>
                      </a:lnTo>
                      <a:lnTo>
                        <a:pt x="0" y="0"/>
                      </a:lnTo>
                      <a:lnTo>
                        <a:pt x="48" y="84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 sz="17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20" name="Rectangle 2104"/>
              <p:cNvSpPr>
                <a:spLocks noChangeArrowheads="1"/>
              </p:cNvSpPr>
              <p:nvPr/>
            </p:nvSpPr>
            <p:spPr bwMode="auto">
              <a:xfrm>
                <a:off x="4955" y="2664"/>
                <a:ext cx="703" cy="3"/>
              </a:xfrm>
              <a:prstGeom prst="rect">
                <a:avLst/>
              </a:prstGeom>
              <a:solidFill>
                <a:srgbClr val="40404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" name="Rectangle 2105"/>
              <p:cNvSpPr>
                <a:spLocks noChangeArrowheads="1"/>
              </p:cNvSpPr>
              <p:nvPr/>
            </p:nvSpPr>
            <p:spPr bwMode="auto">
              <a:xfrm>
                <a:off x="5012" y="2651"/>
                <a:ext cx="25" cy="1"/>
              </a:xfrm>
              <a:prstGeom prst="rect">
                <a:avLst/>
              </a:prstGeom>
              <a:solidFill>
                <a:srgbClr val="FF800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" name="Rectangle 2106"/>
              <p:cNvSpPr>
                <a:spLocks noChangeArrowheads="1"/>
              </p:cNvSpPr>
              <p:nvPr/>
            </p:nvSpPr>
            <p:spPr bwMode="auto">
              <a:xfrm>
                <a:off x="5065" y="2651"/>
                <a:ext cx="25" cy="1"/>
              </a:xfrm>
              <a:prstGeom prst="rect">
                <a:avLst/>
              </a:prstGeom>
              <a:solidFill>
                <a:srgbClr val="FF800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" name="Rectangle 2107"/>
              <p:cNvSpPr>
                <a:spLocks noChangeArrowheads="1"/>
              </p:cNvSpPr>
              <p:nvPr/>
            </p:nvSpPr>
            <p:spPr bwMode="auto">
              <a:xfrm>
                <a:off x="5117" y="2651"/>
                <a:ext cx="24" cy="1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4" name="Oval 2108"/>
              <p:cNvSpPr>
                <a:spLocks noChangeArrowheads="1"/>
              </p:cNvSpPr>
              <p:nvPr/>
            </p:nvSpPr>
            <p:spPr bwMode="auto">
              <a:xfrm>
                <a:off x="5184" y="2650"/>
                <a:ext cx="1" cy="2"/>
              </a:xfrm>
              <a:prstGeom prst="ellipse">
                <a:avLst/>
              </a:prstGeom>
              <a:solidFill>
                <a:srgbClr val="0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5" name="Oval 2109"/>
              <p:cNvSpPr>
                <a:spLocks noChangeArrowheads="1"/>
              </p:cNvSpPr>
              <p:nvPr/>
            </p:nvSpPr>
            <p:spPr bwMode="auto">
              <a:xfrm>
                <a:off x="5223" y="2652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6" name="Rectangle 2110"/>
              <p:cNvSpPr>
                <a:spLocks noChangeArrowheads="1"/>
              </p:cNvSpPr>
              <p:nvPr/>
            </p:nvSpPr>
            <p:spPr bwMode="auto">
              <a:xfrm>
                <a:off x="4955" y="2551"/>
                <a:ext cx="84" cy="9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7" name="Freeform 2111"/>
              <p:cNvSpPr>
                <a:spLocks/>
              </p:cNvSpPr>
              <p:nvPr/>
            </p:nvSpPr>
            <p:spPr bwMode="auto">
              <a:xfrm>
                <a:off x="4932" y="2530"/>
                <a:ext cx="743" cy="142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0" y="0"/>
                  </a:cxn>
                  <a:cxn ang="0">
                    <a:pos x="742" y="0"/>
                  </a:cxn>
                </a:cxnLst>
                <a:rect l="0" t="0" r="r" b="b"/>
                <a:pathLst>
                  <a:path w="743" h="142">
                    <a:moveTo>
                      <a:pt x="0" y="141"/>
                    </a:moveTo>
                    <a:lnTo>
                      <a:pt x="0" y="0"/>
                    </a:lnTo>
                    <a:lnTo>
                      <a:pt x="742" y="0"/>
                    </a:lnTo>
                  </a:path>
                </a:pathLst>
              </a:custGeom>
              <a:noFill/>
              <a:ln w="12700" cap="rnd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ko-KR" altLang="en-US" sz="17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7" name="Oval 2112"/>
            <p:cNvSpPr>
              <a:spLocks noChangeArrowheads="1"/>
            </p:cNvSpPr>
            <p:nvPr/>
          </p:nvSpPr>
          <p:spPr bwMode="auto">
            <a:xfrm>
              <a:off x="5206" y="2608"/>
              <a:ext cx="184" cy="1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1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AutoShape 2113"/>
            <p:cNvSpPr>
              <a:spLocks noChangeArrowheads="1"/>
            </p:cNvSpPr>
            <p:nvPr/>
          </p:nvSpPr>
          <p:spPr bwMode="auto">
            <a:xfrm>
              <a:off x="5479" y="2566"/>
              <a:ext cx="166" cy="61"/>
            </a:xfrm>
            <a:prstGeom prst="roundRect">
              <a:avLst>
                <a:gd name="adj" fmla="val 12495"/>
              </a:avLst>
            </a:prstGeom>
            <a:solidFill>
              <a:srgbClr val="037C0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/>
              <a:endParaRPr lang="es-ES_tradnl" sz="17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6" name="그룹 271"/>
          <p:cNvGrpSpPr/>
          <p:nvPr/>
        </p:nvGrpSpPr>
        <p:grpSpPr>
          <a:xfrm>
            <a:off x="6265491" y="2384334"/>
            <a:ext cx="2282693" cy="2315052"/>
            <a:chOff x="6249993" y="4328658"/>
            <a:chExt cx="2282693" cy="2315052"/>
          </a:xfrm>
        </p:grpSpPr>
        <p:sp>
          <p:nvSpPr>
            <p:cNvPr id="312" name="자유형 311"/>
            <p:cNvSpPr/>
            <p:nvPr/>
          </p:nvSpPr>
          <p:spPr>
            <a:xfrm>
              <a:off x="6255399" y="5043583"/>
              <a:ext cx="2277287" cy="1600127"/>
            </a:xfrm>
            <a:custGeom>
              <a:avLst/>
              <a:gdLst>
                <a:gd name="connsiteX0" fmla="*/ 0 w 2493818"/>
                <a:gd name="connsiteY0" fmla="*/ 1570182 h 1570182"/>
                <a:gd name="connsiteX1" fmla="*/ 415636 w 2493818"/>
                <a:gd name="connsiteY1" fmla="*/ 974436 h 1570182"/>
                <a:gd name="connsiteX2" fmla="*/ 484909 w 2493818"/>
                <a:gd name="connsiteY2" fmla="*/ 157018 h 1570182"/>
                <a:gd name="connsiteX3" fmla="*/ 1288473 w 2493818"/>
                <a:gd name="connsiteY3" fmla="*/ 32327 h 1570182"/>
                <a:gd name="connsiteX4" fmla="*/ 2050473 w 2493818"/>
                <a:gd name="connsiteY4" fmla="*/ 157018 h 1570182"/>
                <a:gd name="connsiteX5" fmla="*/ 2119745 w 2493818"/>
                <a:gd name="connsiteY5" fmla="*/ 974436 h 1570182"/>
                <a:gd name="connsiteX6" fmla="*/ 2493818 w 2493818"/>
                <a:gd name="connsiteY6" fmla="*/ 1514763 h 157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3818" h="1570182">
                  <a:moveTo>
                    <a:pt x="0" y="1570182"/>
                  </a:moveTo>
                  <a:cubicBezTo>
                    <a:pt x="167409" y="1390072"/>
                    <a:pt x="334818" y="1209963"/>
                    <a:pt x="415636" y="974436"/>
                  </a:cubicBezTo>
                  <a:cubicBezTo>
                    <a:pt x="496454" y="738909"/>
                    <a:pt x="339436" y="314036"/>
                    <a:pt x="484909" y="157018"/>
                  </a:cubicBezTo>
                  <a:cubicBezTo>
                    <a:pt x="630382" y="0"/>
                    <a:pt x="1027546" y="32327"/>
                    <a:pt x="1288473" y="32327"/>
                  </a:cubicBezTo>
                  <a:cubicBezTo>
                    <a:pt x="1549400" y="32327"/>
                    <a:pt x="1911928" y="0"/>
                    <a:pt x="2050473" y="157018"/>
                  </a:cubicBezTo>
                  <a:cubicBezTo>
                    <a:pt x="2189018" y="314036"/>
                    <a:pt x="2045854" y="748145"/>
                    <a:pt x="2119745" y="974436"/>
                  </a:cubicBezTo>
                  <a:cubicBezTo>
                    <a:pt x="2193636" y="1200727"/>
                    <a:pt x="2493818" y="1514763"/>
                    <a:pt x="2493818" y="1514763"/>
                  </a:cubicBezTo>
                </a:path>
              </a:pathLst>
            </a:custGeom>
            <a:ln w="25400">
              <a:solidFill>
                <a:srgbClr val="FF0000"/>
              </a:solidFill>
              <a:prstDash val="solid"/>
              <a:headEnd type="none" w="med" len="med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700"/>
            </a:p>
          </p:txBody>
        </p:sp>
        <p:sp>
          <p:nvSpPr>
            <p:cNvPr id="313" name="자유형 312"/>
            <p:cNvSpPr/>
            <p:nvPr/>
          </p:nvSpPr>
          <p:spPr>
            <a:xfrm>
              <a:off x="6741517" y="5186567"/>
              <a:ext cx="1362127" cy="1344055"/>
            </a:xfrm>
            <a:custGeom>
              <a:avLst/>
              <a:gdLst>
                <a:gd name="connsiteX0" fmla="*/ 385618 w 1537855"/>
                <a:gd name="connsiteY0" fmla="*/ 1452418 h 1452418"/>
                <a:gd name="connsiteX1" fmla="*/ 39254 w 1537855"/>
                <a:gd name="connsiteY1" fmla="*/ 939800 h 1452418"/>
                <a:gd name="connsiteX2" fmla="*/ 150091 w 1537855"/>
                <a:gd name="connsiteY2" fmla="*/ 219363 h 1452418"/>
                <a:gd name="connsiteX3" fmla="*/ 801254 w 1537855"/>
                <a:gd name="connsiteY3" fmla="*/ 11545 h 1452418"/>
                <a:gd name="connsiteX4" fmla="*/ 1424709 w 1537855"/>
                <a:gd name="connsiteY4" fmla="*/ 288636 h 1452418"/>
                <a:gd name="connsiteX5" fmla="*/ 1480127 w 1537855"/>
                <a:gd name="connsiteY5" fmla="*/ 884382 h 1452418"/>
                <a:gd name="connsiteX6" fmla="*/ 1133763 w 1537855"/>
                <a:gd name="connsiteY6" fmla="*/ 1438563 h 145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7855" h="1452418">
                  <a:moveTo>
                    <a:pt x="385618" y="1452418"/>
                  </a:moveTo>
                  <a:cubicBezTo>
                    <a:pt x="232063" y="1298863"/>
                    <a:pt x="78508" y="1145309"/>
                    <a:pt x="39254" y="939800"/>
                  </a:cubicBezTo>
                  <a:cubicBezTo>
                    <a:pt x="0" y="734291"/>
                    <a:pt x="23091" y="374072"/>
                    <a:pt x="150091" y="219363"/>
                  </a:cubicBezTo>
                  <a:cubicBezTo>
                    <a:pt x="277091" y="64654"/>
                    <a:pt x="588818" y="0"/>
                    <a:pt x="801254" y="11545"/>
                  </a:cubicBezTo>
                  <a:cubicBezTo>
                    <a:pt x="1013690" y="23090"/>
                    <a:pt x="1311564" y="143163"/>
                    <a:pt x="1424709" y="288636"/>
                  </a:cubicBezTo>
                  <a:cubicBezTo>
                    <a:pt x="1537855" y="434109"/>
                    <a:pt x="1528618" y="692728"/>
                    <a:pt x="1480127" y="884382"/>
                  </a:cubicBezTo>
                  <a:cubicBezTo>
                    <a:pt x="1431636" y="1076036"/>
                    <a:pt x="1133763" y="1438563"/>
                    <a:pt x="1133763" y="1438563"/>
                  </a:cubicBezTo>
                </a:path>
              </a:pathLst>
            </a:custGeom>
            <a:ln w="25400">
              <a:solidFill>
                <a:srgbClr val="FF0000"/>
              </a:solidFill>
              <a:prstDash val="solid"/>
              <a:headEnd type="none" w="med" len="med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700" dirty="0"/>
            </a:p>
          </p:txBody>
        </p:sp>
        <p:sp>
          <p:nvSpPr>
            <p:cNvPr id="314" name="자유형 313"/>
            <p:cNvSpPr/>
            <p:nvPr/>
          </p:nvSpPr>
          <p:spPr>
            <a:xfrm>
              <a:off x="6680174" y="5115075"/>
              <a:ext cx="1827973" cy="1487040"/>
            </a:xfrm>
            <a:custGeom>
              <a:avLst/>
              <a:gdLst>
                <a:gd name="connsiteX0" fmla="*/ 2249055 w 2249055"/>
                <a:gd name="connsiteY0" fmla="*/ 1590963 h 1604818"/>
                <a:gd name="connsiteX1" fmla="*/ 1805710 w 2249055"/>
                <a:gd name="connsiteY1" fmla="*/ 995218 h 1604818"/>
                <a:gd name="connsiteX2" fmla="*/ 1708728 w 2249055"/>
                <a:gd name="connsiteY2" fmla="*/ 247073 h 1604818"/>
                <a:gd name="connsiteX3" fmla="*/ 919019 w 2249055"/>
                <a:gd name="connsiteY3" fmla="*/ 39254 h 1604818"/>
                <a:gd name="connsiteX4" fmla="*/ 170873 w 2249055"/>
                <a:gd name="connsiteY4" fmla="*/ 177800 h 1604818"/>
                <a:gd name="connsiteX5" fmla="*/ 46182 w 2249055"/>
                <a:gd name="connsiteY5" fmla="*/ 1106054 h 1604818"/>
                <a:gd name="connsiteX6" fmla="*/ 447964 w 2249055"/>
                <a:gd name="connsiteY6" fmla="*/ 1604818 h 160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9055" h="1604818">
                  <a:moveTo>
                    <a:pt x="2249055" y="1590963"/>
                  </a:moveTo>
                  <a:cubicBezTo>
                    <a:pt x="2072409" y="1405081"/>
                    <a:pt x="1895764" y="1219200"/>
                    <a:pt x="1805710" y="995218"/>
                  </a:cubicBezTo>
                  <a:cubicBezTo>
                    <a:pt x="1715656" y="771236"/>
                    <a:pt x="1856510" y="406400"/>
                    <a:pt x="1708728" y="247073"/>
                  </a:cubicBezTo>
                  <a:cubicBezTo>
                    <a:pt x="1560946" y="87746"/>
                    <a:pt x="1175328" y="50800"/>
                    <a:pt x="919019" y="39254"/>
                  </a:cubicBezTo>
                  <a:cubicBezTo>
                    <a:pt x="662710" y="27709"/>
                    <a:pt x="316346" y="0"/>
                    <a:pt x="170873" y="177800"/>
                  </a:cubicBezTo>
                  <a:cubicBezTo>
                    <a:pt x="25400" y="355600"/>
                    <a:pt x="0" y="868218"/>
                    <a:pt x="46182" y="1106054"/>
                  </a:cubicBezTo>
                  <a:cubicBezTo>
                    <a:pt x="92364" y="1343890"/>
                    <a:pt x="383309" y="1528618"/>
                    <a:pt x="447964" y="1604818"/>
                  </a:cubicBezTo>
                </a:path>
              </a:pathLst>
            </a:custGeom>
            <a:ln w="25400">
              <a:solidFill>
                <a:srgbClr val="FF0000"/>
              </a:solidFill>
              <a:prstDash val="solid"/>
              <a:headEnd type="none" w="med" len="med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700"/>
            </a:p>
          </p:txBody>
        </p:sp>
        <p:sp>
          <p:nvSpPr>
            <p:cNvPr id="315" name="자유형 314"/>
            <p:cNvSpPr/>
            <p:nvPr/>
          </p:nvSpPr>
          <p:spPr>
            <a:xfrm>
              <a:off x="6249993" y="4328658"/>
              <a:ext cx="1144035" cy="2300322"/>
            </a:xfrm>
            <a:custGeom>
              <a:avLst/>
              <a:gdLst>
                <a:gd name="connsiteX0" fmla="*/ 1440872 w 1440872"/>
                <a:gd name="connsiteY0" fmla="*/ 0 h 2355273"/>
                <a:gd name="connsiteX1" fmla="*/ 457200 w 1440872"/>
                <a:gd name="connsiteY1" fmla="*/ 914400 h 2355273"/>
                <a:gd name="connsiteX2" fmla="*/ 415636 w 1440872"/>
                <a:gd name="connsiteY2" fmla="*/ 1662546 h 2355273"/>
                <a:gd name="connsiteX3" fmla="*/ 0 w 1440872"/>
                <a:gd name="connsiteY3" fmla="*/ 2355273 h 235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0872" h="2355273">
                  <a:moveTo>
                    <a:pt x="1440872" y="0"/>
                  </a:moveTo>
                  <a:cubicBezTo>
                    <a:pt x="1034472" y="318654"/>
                    <a:pt x="628073" y="637309"/>
                    <a:pt x="457200" y="914400"/>
                  </a:cubicBezTo>
                  <a:cubicBezTo>
                    <a:pt x="286327" y="1191491"/>
                    <a:pt x="491836" y="1422401"/>
                    <a:pt x="415636" y="1662546"/>
                  </a:cubicBezTo>
                  <a:cubicBezTo>
                    <a:pt x="339436" y="1902692"/>
                    <a:pt x="169718" y="2128982"/>
                    <a:pt x="0" y="2355273"/>
                  </a:cubicBezTo>
                </a:path>
              </a:pathLst>
            </a:custGeom>
            <a:ln w="25400">
              <a:solidFill>
                <a:srgbClr val="FF0000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700"/>
            </a:p>
          </p:txBody>
        </p:sp>
      </p:grpSp>
      <p:grpSp>
        <p:nvGrpSpPr>
          <p:cNvPr id="477" name="그룹 272"/>
          <p:cNvGrpSpPr/>
          <p:nvPr/>
        </p:nvGrpSpPr>
        <p:grpSpPr>
          <a:xfrm>
            <a:off x="3361049" y="2341773"/>
            <a:ext cx="2126261" cy="2345378"/>
            <a:chOff x="3361049" y="4270599"/>
            <a:chExt cx="2126261" cy="2345378"/>
          </a:xfrm>
        </p:grpSpPr>
        <p:sp>
          <p:nvSpPr>
            <p:cNvPr id="308" name="자유형 307"/>
            <p:cNvSpPr/>
            <p:nvPr/>
          </p:nvSpPr>
          <p:spPr>
            <a:xfrm>
              <a:off x="3361049" y="4270599"/>
              <a:ext cx="1144035" cy="2300321"/>
            </a:xfrm>
            <a:custGeom>
              <a:avLst/>
              <a:gdLst>
                <a:gd name="connsiteX0" fmla="*/ 1440872 w 1440872"/>
                <a:gd name="connsiteY0" fmla="*/ 0 h 2355273"/>
                <a:gd name="connsiteX1" fmla="*/ 457200 w 1440872"/>
                <a:gd name="connsiteY1" fmla="*/ 914400 h 2355273"/>
                <a:gd name="connsiteX2" fmla="*/ 415636 w 1440872"/>
                <a:gd name="connsiteY2" fmla="*/ 1662546 h 2355273"/>
                <a:gd name="connsiteX3" fmla="*/ 0 w 1440872"/>
                <a:gd name="connsiteY3" fmla="*/ 2355273 h 235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0872" h="2355273">
                  <a:moveTo>
                    <a:pt x="1440872" y="0"/>
                  </a:moveTo>
                  <a:cubicBezTo>
                    <a:pt x="1034472" y="318654"/>
                    <a:pt x="628073" y="637309"/>
                    <a:pt x="457200" y="914400"/>
                  </a:cubicBezTo>
                  <a:cubicBezTo>
                    <a:pt x="286327" y="1191491"/>
                    <a:pt x="491836" y="1422401"/>
                    <a:pt x="415636" y="1662546"/>
                  </a:cubicBezTo>
                  <a:cubicBezTo>
                    <a:pt x="339436" y="1902692"/>
                    <a:pt x="169718" y="2128982"/>
                    <a:pt x="0" y="2355273"/>
                  </a:cubicBezTo>
                </a:path>
              </a:pathLst>
            </a:custGeom>
            <a:ln w="25400">
              <a:solidFill>
                <a:srgbClr val="FF0000"/>
              </a:solidFill>
              <a:prstDash val="solid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700"/>
            </a:p>
          </p:txBody>
        </p:sp>
        <p:sp>
          <p:nvSpPr>
            <p:cNvPr id="309" name="자유형 308"/>
            <p:cNvSpPr/>
            <p:nvPr/>
          </p:nvSpPr>
          <p:spPr>
            <a:xfrm rot="183306">
              <a:off x="3513638" y="6275818"/>
              <a:ext cx="569329" cy="326268"/>
            </a:xfrm>
            <a:custGeom>
              <a:avLst/>
              <a:gdLst>
                <a:gd name="connsiteX0" fmla="*/ 0 w 748146"/>
                <a:gd name="connsiteY0" fmla="*/ 307109 h 307109"/>
                <a:gd name="connsiteX1" fmla="*/ 360218 w 748146"/>
                <a:gd name="connsiteY1" fmla="*/ 2309 h 307109"/>
                <a:gd name="connsiteX2" fmla="*/ 748146 w 748146"/>
                <a:gd name="connsiteY2" fmla="*/ 293254 h 30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8146" h="307109">
                  <a:moveTo>
                    <a:pt x="0" y="307109"/>
                  </a:moveTo>
                  <a:cubicBezTo>
                    <a:pt x="117763" y="155863"/>
                    <a:pt x="235527" y="4618"/>
                    <a:pt x="360218" y="2309"/>
                  </a:cubicBezTo>
                  <a:cubicBezTo>
                    <a:pt x="484909" y="0"/>
                    <a:pt x="616527" y="146627"/>
                    <a:pt x="748146" y="293254"/>
                  </a:cubicBezTo>
                </a:path>
              </a:pathLst>
            </a:custGeom>
            <a:ln w="25400">
              <a:solidFill>
                <a:srgbClr val="FF0000"/>
              </a:solidFill>
              <a:prstDash val="solid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700"/>
            </a:p>
          </p:txBody>
        </p:sp>
        <p:sp>
          <p:nvSpPr>
            <p:cNvPr id="310" name="자유형 309"/>
            <p:cNvSpPr/>
            <p:nvPr/>
          </p:nvSpPr>
          <p:spPr>
            <a:xfrm>
              <a:off x="3809237" y="5213865"/>
              <a:ext cx="1512834" cy="1344485"/>
            </a:xfrm>
            <a:custGeom>
              <a:avLst/>
              <a:gdLst>
                <a:gd name="connsiteX0" fmla="*/ 362527 w 1410854"/>
                <a:gd name="connsiteY0" fmla="*/ 1526309 h 1544781"/>
                <a:gd name="connsiteX1" fmla="*/ 334818 w 1410854"/>
                <a:gd name="connsiteY1" fmla="*/ 1457036 h 1544781"/>
                <a:gd name="connsiteX2" fmla="*/ 99291 w 1410854"/>
                <a:gd name="connsiteY2" fmla="*/ 888999 h 1544781"/>
                <a:gd name="connsiteX3" fmla="*/ 99291 w 1410854"/>
                <a:gd name="connsiteY3" fmla="*/ 196272 h 1544781"/>
                <a:gd name="connsiteX4" fmla="*/ 695036 w 1410854"/>
                <a:gd name="connsiteY4" fmla="*/ 2309 h 1544781"/>
                <a:gd name="connsiteX5" fmla="*/ 1304636 w 1410854"/>
                <a:gd name="connsiteY5" fmla="*/ 210127 h 1544781"/>
                <a:gd name="connsiteX6" fmla="*/ 1332345 w 1410854"/>
                <a:gd name="connsiteY6" fmla="*/ 888999 h 1544781"/>
                <a:gd name="connsiteX7" fmla="*/ 1082963 w 1410854"/>
                <a:gd name="connsiteY7" fmla="*/ 1512454 h 154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0854" h="1544781">
                  <a:moveTo>
                    <a:pt x="362527" y="1526309"/>
                  </a:moveTo>
                  <a:cubicBezTo>
                    <a:pt x="370609" y="1544781"/>
                    <a:pt x="334818" y="1457036"/>
                    <a:pt x="334818" y="1457036"/>
                  </a:cubicBezTo>
                  <a:cubicBezTo>
                    <a:pt x="290945" y="1350818"/>
                    <a:pt x="138545" y="1099126"/>
                    <a:pt x="99291" y="888999"/>
                  </a:cubicBezTo>
                  <a:cubicBezTo>
                    <a:pt x="60037" y="678872"/>
                    <a:pt x="0" y="344054"/>
                    <a:pt x="99291" y="196272"/>
                  </a:cubicBezTo>
                  <a:cubicBezTo>
                    <a:pt x="198582" y="48490"/>
                    <a:pt x="494145" y="0"/>
                    <a:pt x="695036" y="2309"/>
                  </a:cubicBezTo>
                  <a:cubicBezTo>
                    <a:pt x="895927" y="4618"/>
                    <a:pt x="1198418" y="62345"/>
                    <a:pt x="1304636" y="210127"/>
                  </a:cubicBezTo>
                  <a:cubicBezTo>
                    <a:pt x="1410854" y="357909"/>
                    <a:pt x="1369290" y="671945"/>
                    <a:pt x="1332345" y="888999"/>
                  </a:cubicBezTo>
                  <a:cubicBezTo>
                    <a:pt x="1295400" y="1106053"/>
                    <a:pt x="1126836" y="1406236"/>
                    <a:pt x="1082963" y="1512454"/>
                  </a:cubicBezTo>
                </a:path>
              </a:pathLst>
            </a:custGeom>
            <a:ln w="25400">
              <a:solidFill>
                <a:srgbClr val="FF0000"/>
              </a:solidFill>
              <a:prstDash val="solid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700"/>
            </a:p>
          </p:txBody>
        </p:sp>
        <p:sp>
          <p:nvSpPr>
            <p:cNvPr id="311" name="자유형 310"/>
            <p:cNvSpPr/>
            <p:nvPr/>
          </p:nvSpPr>
          <p:spPr>
            <a:xfrm rot="175638">
              <a:off x="5025338" y="6272382"/>
              <a:ext cx="461972" cy="343595"/>
            </a:xfrm>
            <a:custGeom>
              <a:avLst/>
              <a:gdLst>
                <a:gd name="connsiteX0" fmla="*/ 0 w 748146"/>
                <a:gd name="connsiteY0" fmla="*/ 307109 h 307109"/>
                <a:gd name="connsiteX1" fmla="*/ 360218 w 748146"/>
                <a:gd name="connsiteY1" fmla="*/ 2309 h 307109"/>
                <a:gd name="connsiteX2" fmla="*/ 748146 w 748146"/>
                <a:gd name="connsiteY2" fmla="*/ 293254 h 30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8146" h="307109">
                  <a:moveTo>
                    <a:pt x="0" y="307109"/>
                  </a:moveTo>
                  <a:cubicBezTo>
                    <a:pt x="117763" y="155863"/>
                    <a:pt x="235527" y="4618"/>
                    <a:pt x="360218" y="2309"/>
                  </a:cubicBezTo>
                  <a:cubicBezTo>
                    <a:pt x="484909" y="0"/>
                    <a:pt x="616527" y="146627"/>
                    <a:pt x="748146" y="293254"/>
                  </a:cubicBezTo>
                </a:path>
              </a:pathLst>
            </a:custGeom>
            <a:ln w="25400">
              <a:solidFill>
                <a:srgbClr val="FF0000"/>
              </a:solidFill>
              <a:prstDash val="solid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700"/>
            </a:p>
          </p:txBody>
        </p:sp>
      </p:grpSp>
      <p:sp>
        <p:nvSpPr>
          <p:cNvPr id="299" name="TextBox 298"/>
          <p:cNvSpPr txBox="1"/>
          <p:nvPr/>
        </p:nvSpPr>
        <p:spPr>
          <a:xfrm>
            <a:off x="4083649" y="3652003"/>
            <a:ext cx="1048645" cy="345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cost = 3</a:t>
            </a:r>
            <a:endParaRPr lang="ko-KR" altLang="en-US" sz="1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0" name="TextBox 299"/>
          <p:cNvSpPr txBox="1"/>
          <p:nvPr/>
        </p:nvSpPr>
        <p:spPr>
          <a:xfrm>
            <a:off x="6966272" y="3638523"/>
            <a:ext cx="1118226" cy="345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cost = 7</a:t>
            </a:r>
            <a:endParaRPr lang="ko-KR" altLang="en-US" sz="1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1697058" y="2072302"/>
            <a:ext cx="1446182" cy="33855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TV head end</a:t>
            </a:r>
            <a:endParaRPr lang="ko-KR" alt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2357422" y="3071810"/>
            <a:ext cx="1051882" cy="58477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Regional</a:t>
            </a:r>
            <a:br>
              <a:rPr lang="en-US" altLang="ko-K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server</a:t>
            </a:r>
            <a:endParaRPr lang="ko-KR" alt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3" name="TextBox 302"/>
          <p:cNvSpPr txBox="1"/>
          <p:nvPr/>
        </p:nvSpPr>
        <p:spPr>
          <a:xfrm>
            <a:off x="2387921" y="3876347"/>
            <a:ext cx="1012140" cy="345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DSLAM</a:t>
            </a:r>
            <a:endParaRPr lang="ko-KR" alt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2596152" y="4327719"/>
            <a:ext cx="1012140" cy="345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STB</a:t>
            </a:r>
            <a:endParaRPr lang="ko-KR" alt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706756" y="4891302"/>
            <a:ext cx="1793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CDN </a:t>
            </a:r>
          </a:p>
        </p:txBody>
      </p:sp>
      <p:sp>
        <p:nvSpPr>
          <p:cNvPr id="306" name="TextBox 305"/>
          <p:cNvSpPr txBox="1"/>
          <p:nvPr/>
        </p:nvSpPr>
        <p:spPr>
          <a:xfrm>
            <a:off x="3071802" y="4879666"/>
            <a:ext cx="303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   Locality-aware P2P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" name="TextBox 306"/>
          <p:cNvSpPr txBox="1"/>
          <p:nvPr/>
        </p:nvSpPr>
        <p:spPr>
          <a:xfrm>
            <a:off x="5857884" y="4879666"/>
            <a:ext cx="3286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  Topology-oblivious P2P</a:t>
            </a:r>
            <a:br>
              <a:rPr lang="en-US" altLang="ko-KR" sz="2000" dirty="0" smtClean="0">
                <a:latin typeface="Arial" pitchFamily="34" charset="0"/>
                <a:cs typeface="Arial" pitchFamily="34" charset="0"/>
              </a:rPr>
            </a:b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슬라이드 번호 개체 틀 2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C5E-B39F-4B71-A020-21CA145FAA18}" type="slidenum">
              <a:rPr lang="ko-KR" altLang="en-US" smtClean="0"/>
              <a:pPr/>
              <a:t>40</a:t>
            </a:fld>
            <a:endParaRPr lang="ko-KR" altLang="en-US"/>
          </a:p>
        </p:txBody>
      </p:sp>
      <p:sp>
        <p:nvSpPr>
          <p:cNvPr id="269" name="TextBox 268"/>
          <p:cNvSpPr txBox="1"/>
          <p:nvPr/>
        </p:nvSpPr>
        <p:spPr>
          <a:xfrm>
            <a:off x="5306068" y="3297985"/>
            <a:ext cx="1194758" cy="345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IP router</a:t>
            </a:r>
            <a:endParaRPr lang="ko-KR" alt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8" name="그룹 295"/>
          <p:cNvGrpSpPr/>
          <p:nvPr/>
        </p:nvGrpSpPr>
        <p:grpSpPr>
          <a:xfrm>
            <a:off x="439615" y="2409092"/>
            <a:ext cx="2203559" cy="2215662"/>
            <a:chOff x="439615" y="2409092"/>
            <a:chExt cx="2203559" cy="2215662"/>
          </a:xfrm>
        </p:grpSpPr>
        <p:sp>
          <p:nvSpPr>
            <p:cNvPr id="298" name="TextBox 297"/>
            <p:cNvSpPr txBox="1"/>
            <p:nvPr/>
          </p:nvSpPr>
          <p:spPr>
            <a:xfrm>
              <a:off x="1103853" y="3652003"/>
              <a:ext cx="1012140" cy="345329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7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cost = 4</a:t>
              </a:r>
              <a:endParaRPr lang="ko-KR" altLang="en-US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6" name="그룹 293"/>
            <p:cNvGrpSpPr/>
            <p:nvPr/>
          </p:nvGrpSpPr>
          <p:grpSpPr>
            <a:xfrm>
              <a:off x="439615" y="2409092"/>
              <a:ext cx="2203559" cy="2215662"/>
              <a:chOff x="439615" y="2409092"/>
              <a:chExt cx="2203559" cy="2215662"/>
            </a:xfrm>
          </p:grpSpPr>
          <p:sp>
            <p:nvSpPr>
              <p:cNvPr id="272" name="자유형 271"/>
              <p:cNvSpPr/>
              <p:nvPr/>
            </p:nvSpPr>
            <p:spPr>
              <a:xfrm>
                <a:off x="861646" y="2409092"/>
                <a:ext cx="650631" cy="703385"/>
              </a:xfrm>
              <a:custGeom>
                <a:avLst/>
                <a:gdLst>
                  <a:gd name="connsiteX0" fmla="*/ 650631 w 650631"/>
                  <a:gd name="connsiteY0" fmla="*/ 0 h 703385"/>
                  <a:gd name="connsiteX1" fmla="*/ 0 w 650631"/>
                  <a:gd name="connsiteY1" fmla="*/ 703385 h 703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0631" h="703385">
                    <a:moveTo>
                      <a:pt x="650631" y="0"/>
                    </a:moveTo>
                    <a:lnTo>
                      <a:pt x="0" y="703385"/>
                    </a:ln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3" name="자유형 272"/>
              <p:cNvSpPr/>
              <p:nvPr/>
            </p:nvSpPr>
            <p:spPr>
              <a:xfrm>
                <a:off x="1582615" y="2409093"/>
                <a:ext cx="703369" cy="591280"/>
              </a:xfrm>
              <a:custGeom>
                <a:avLst/>
                <a:gdLst>
                  <a:gd name="connsiteX0" fmla="*/ 0 w 633047"/>
                  <a:gd name="connsiteY0" fmla="*/ 0 h 597877"/>
                  <a:gd name="connsiteX1" fmla="*/ 633047 w 633047"/>
                  <a:gd name="connsiteY1" fmla="*/ 597877 h 59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3047" h="597877">
                    <a:moveTo>
                      <a:pt x="0" y="0"/>
                    </a:moveTo>
                    <a:lnTo>
                      <a:pt x="633047" y="597877"/>
                    </a:ln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4" name="자유형 273"/>
              <p:cNvSpPr/>
              <p:nvPr/>
            </p:nvSpPr>
            <p:spPr>
              <a:xfrm>
                <a:off x="439615" y="3071810"/>
                <a:ext cx="417609" cy="1517775"/>
              </a:xfrm>
              <a:custGeom>
                <a:avLst/>
                <a:gdLst>
                  <a:gd name="connsiteX0" fmla="*/ 422031 w 439615"/>
                  <a:gd name="connsiteY0" fmla="*/ 0 h 1283677"/>
                  <a:gd name="connsiteX1" fmla="*/ 369277 w 439615"/>
                  <a:gd name="connsiteY1" fmla="*/ 773723 h 1283677"/>
                  <a:gd name="connsiteX2" fmla="*/ 0 w 439615"/>
                  <a:gd name="connsiteY2" fmla="*/ 1283677 h 128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615" h="1283677">
                    <a:moveTo>
                      <a:pt x="422031" y="0"/>
                    </a:moveTo>
                    <a:cubicBezTo>
                      <a:pt x="430823" y="279888"/>
                      <a:pt x="439615" y="559777"/>
                      <a:pt x="369277" y="773723"/>
                    </a:cubicBezTo>
                    <a:cubicBezTo>
                      <a:pt x="298939" y="987669"/>
                      <a:pt x="149469" y="1135673"/>
                      <a:pt x="0" y="1283677"/>
                    </a:cubicBezTo>
                  </a:path>
                </a:pathLst>
              </a:custGeom>
              <a:ln w="2540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5" name="자유형 274"/>
              <p:cNvSpPr/>
              <p:nvPr/>
            </p:nvSpPr>
            <p:spPr>
              <a:xfrm>
                <a:off x="857224" y="3165231"/>
                <a:ext cx="386862" cy="1441938"/>
              </a:xfrm>
              <a:custGeom>
                <a:avLst/>
                <a:gdLst>
                  <a:gd name="connsiteX0" fmla="*/ 70339 w 386862"/>
                  <a:gd name="connsiteY0" fmla="*/ 0 h 1441938"/>
                  <a:gd name="connsiteX1" fmla="*/ 52754 w 386862"/>
                  <a:gd name="connsiteY1" fmla="*/ 773723 h 1441938"/>
                  <a:gd name="connsiteX2" fmla="*/ 386862 w 386862"/>
                  <a:gd name="connsiteY2" fmla="*/ 1441938 h 144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6862" h="1441938">
                    <a:moveTo>
                      <a:pt x="70339" y="0"/>
                    </a:moveTo>
                    <a:cubicBezTo>
                      <a:pt x="35169" y="266700"/>
                      <a:pt x="0" y="533400"/>
                      <a:pt x="52754" y="773723"/>
                    </a:cubicBezTo>
                    <a:cubicBezTo>
                      <a:pt x="105508" y="1014046"/>
                      <a:pt x="246185" y="1227992"/>
                      <a:pt x="386862" y="1441938"/>
                    </a:cubicBezTo>
                  </a:path>
                </a:pathLst>
              </a:custGeom>
              <a:ln w="2540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6" name="자유형 285"/>
              <p:cNvSpPr/>
              <p:nvPr/>
            </p:nvSpPr>
            <p:spPr>
              <a:xfrm>
                <a:off x="1857356" y="3059723"/>
                <a:ext cx="407377" cy="1565031"/>
              </a:xfrm>
              <a:custGeom>
                <a:avLst/>
                <a:gdLst>
                  <a:gd name="connsiteX0" fmla="*/ 334108 w 407377"/>
                  <a:gd name="connsiteY0" fmla="*/ 0 h 1565031"/>
                  <a:gd name="connsiteX1" fmla="*/ 351692 w 407377"/>
                  <a:gd name="connsiteY1" fmla="*/ 896815 h 1565031"/>
                  <a:gd name="connsiteX2" fmla="*/ 0 w 407377"/>
                  <a:gd name="connsiteY2" fmla="*/ 1565031 h 156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7377" h="1565031">
                    <a:moveTo>
                      <a:pt x="334108" y="0"/>
                    </a:moveTo>
                    <a:cubicBezTo>
                      <a:pt x="370742" y="317988"/>
                      <a:pt x="407377" y="635977"/>
                      <a:pt x="351692" y="896815"/>
                    </a:cubicBezTo>
                    <a:cubicBezTo>
                      <a:pt x="296007" y="1157653"/>
                      <a:pt x="148003" y="1361342"/>
                      <a:pt x="0" y="1565031"/>
                    </a:cubicBezTo>
                  </a:path>
                </a:pathLst>
              </a:custGeom>
              <a:ln w="2540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3" name="자유형 292"/>
              <p:cNvSpPr/>
              <p:nvPr/>
            </p:nvSpPr>
            <p:spPr>
              <a:xfrm>
                <a:off x="2273897" y="2971800"/>
                <a:ext cx="369277" cy="1600200"/>
              </a:xfrm>
              <a:custGeom>
                <a:avLst/>
                <a:gdLst>
                  <a:gd name="connsiteX0" fmla="*/ 52754 w 369277"/>
                  <a:gd name="connsiteY0" fmla="*/ 0 h 1600200"/>
                  <a:gd name="connsiteX1" fmla="*/ 52754 w 369277"/>
                  <a:gd name="connsiteY1" fmla="*/ 1090246 h 1600200"/>
                  <a:gd name="connsiteX2" fmla="*/ 369277 w 369277"/>
                  <a:gd name="connsiteY2" fmla="*/ 1600200 h 16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9277" h="1600200">
                    <a:moveTo>
                      <a:pt x="52754" y="0"/>
                    </a:moveTo>
                    <a:cubicBezTo>
                      <a:pt x="26377" y="411773"/>
                      <a:pt x="0" y="823546"/>
                      <a:pt x="52754" y="1090246"/>
                    </a:cubicBezTo>
                    <a:cubicBezTo>
                      <a:pt x="105508" y="1356946"/>
                      <a:pt x="237392" y="1478573"/>
                      <a:pt x="369277" y="1600200"/>
                    </a:cubicBezTo>
                  </a:path>
                </a:pathLst>
              </a:custGeom>
              <a:ln w="2540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1" name="Picture 37" descr="IC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8201" y="2911349"/>
            <a:ext cx="285752" cy="587170"/>
          </a:xfrm>
          <a:prstGeom prst="rect">
            <a:avLst/>
          </a:prstGeom>
          <a:noFill/>
        </p:spPr>
      </p:pic>
      <p:pic>
        <p:nvPicPr>
          <p:cNvPr id="270" name="Picture 37" descr="IC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2871970"/>
            <a:ext cx="285752" cy="5871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/>
      <p:bldP spid="30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User Clustering</a:t>
            </a:r>
            <a:endParaRPr lang="ko-KR" altLang="en-US" sz="3600" dirty="0"/>
          </a:p>
        </p:txBody>
      </p:sp>
      <p:sp>
        <p:nvSpPr>
          <p:cNvPr id="183" name="내용 개체 틀 182"/>
          <p:cNvSpPr>
            <a:spLocks noGrp="1"/>
          </p:cNvSpPr>
          <p:nvPr>
            <p:ph idx="1"/>
          </p:nvPr>
        </p:nvSpPr>
        <p:spPr>
          <a:xfrm>
            <a:off x="457200" y="1775191"/>
            <a:ext cx="8472518" cy="4625609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Peep into life-styles of users using NMF</a:t>
            </a:r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pPr>
              <a:buNone/>
            </a:pPr>
            <a:endParaRPr lang="en-US" altLang="ko-KR" sz="2800" dirty="0" smtClean="0"/>
          </a:p>
          <a:p>
            <a:pPr>
              <a:buNone/>
            </a:pPr>
            <a:endParaRPr lang="en-US" altLang="ko-KR" sz="2800" dirty="0" smtClean="0"/>
          </a:p>
          <a:p>
            <a:pPr lvl="1"/>
            <a:endParaRPr lang="en-US" altLang="ko-KR" dirty="0" smtClean="0"/>
          </a:p>
        </p:txBody>
      </p:sp>
      <p:sp>
        <p:nvSpPr>
          <p:cNvPr id="185" name="슬라이드 번호 개체 틀 1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C5E-B39F-4B71-A020-21CA145FAA18}" type="slidenum">
              <a:rPr lang="ko-KR" altLang="en-US" smtClean="0"/>
              <a:pPr/>
              <a:t>41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53989"/>
            <a:ext cx="7996220" cy="3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직사각형 12"/>
          <p:cNvSpPr/>
          <p:nvPr/>
        </p:nvSpPr>
        <p:spPr>
          <a:xfrm>
            <a:off x="4500562" y="3429000"/>
            <a:ext cx="785818" cy="7858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3689800" y="3490992"/>
            <a:ext cx="357190" cy="1571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801680" y="3571876"/>
            <a:ext cx="500066" cy="9286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형 설명선 15"/>
          <p:cNvSpPr/>
          <p:nvPr/>
        </p:nvSpPr>
        <p:spPr>
          <a:xfrm>
            <a:off x="6000760" y="2357430"/>
            <a:ext cx="2071702" cy="1214446"/>
          </a:xfrm>
          <a:prstGeom prst="wedgeEllipseCallout">
            <a:avLst>
              <a:gd name="adj1" fmla="val -76056"/>
              <a:gd name="adj2" fmla="val 9109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Night Owls</a:t>
            </a:r>
            <a:br>
              <a:rPr lang="en-US" altLang="ko-KR" sz="2000" dirty="0" smtClean="0"/>
            </a:br>
            <a:r>
              <a:rPr lang="en-US" altLang="ko-KR" sz="2000" dirty="0" smtClean="0"/>
              <a:t>25%</a:t>
            </a:r>
            <a:endParaRPr lang="ko-KR" altLang="en-US" sz="2000" dirty="0"/>
          </a:p>
        </p:txBody>
      </p:sp>
      <p:sp>
        <p:nvSpPr>
          <p:cNvPr id="17" name="타원형 설명선 16"/>
          <p:cNvSpPr/>
          <p:nvPr/>
        </p:nvSpPr>
        <p:spPr>
          <a:xfrm>
            <a:off x="3357554" y="2428868"/>
            <a:ext cx="2071702" cy="1214446"/>
          </a:xfrm>
          <a:prstGeom prst="wedgeEllipseCallout">
            <a:avLst>
              <a:gd name="adj1" fmla="val -1996"/>
              <a:gd name="adj2" fmla="val 10130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Always-On</a:t>
            </a:r>
            <a:br>
              <a:rPr lang="en-US" altLang="ko-KR" sz="2000" dirty="0" smtClean="0"/>
            </a:br>
            <a:r>
              <a:rPr lang="en-US" altLang="ko-KR" sz="2000" dirty="0" smtClean="0"/>
              <a:t>50%</a:t>
            </a:r>
            <a:endParaRPr lang="ko-KR" altLang="en-US" sz="2000" dirty="0"/>
          </a:p>
        </p:txBody>
      </p:sp>
      <p:sp>
        <p:nvSpPr>
          <p:cNvPr id="18" name="타원형 설명선 17"/>
          <p:cNvSpPr/>
          <p:nvPr/>
        </p:nvSpPr>
        <p:spPr>
          <a:xfrm>
            <a:off x="1142976" y="2357430"/>
            <a:ext cx="2071702" cy="1214446"/>
          </a:xfrm>
          <a:prstGeom prst="wedgeEllipseCallout">
            <a:avLst>
              <a:gd name="adj1" fmla="val 1745"/>
              <a:gd name="adj2" fmla="val 1434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Early-birds</a:t>
            </a:r>
            <a:br>
              <a:rPr lang="en-US" altLang="ko-KR" sz="2000" dirty="0" smtClean="0"/>
            </a:br>
            <a:r>
              <a:rPr lang="en-US" altLang="ko-KR" sz="2000" dirty="0" smtClean="0"/>
              <a:t>25%</a:t>
            </a:r>
            <a:endParaRPr lang="ko-KR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Channel Correlation</a:t>
            </a:r>
            <a:endParaRPr lang="ko-KR" altLang="en-US" sz="3600" dirty="0"/>
          </a:p>
        </p:txBody>
      </p:sp>
      <p:sp>
        <p:nvSpPr>
          <p:cNvPr id="183" name="내용 개체 틀 182"/>
          <p:cNvSpPr>
            <a:spLocks noGrp="1"/>
          </p:cNvSpPr>
          <p:nvPr>
            <p:ph idx="1"/>
          </p:nvPr>
        </p:nvSpPr>
        <p:spPr>
          <a:xfrm>
            <a:off x="457200" y="1775191"/>
            <a:ext cx="8472518" cy="4625609"/>
          </a:xfrm>
        </p:spPr>
        <p:txBody>
          <a:bodyPr>
            <a:normAutofit/>
          </a:bodyPr>
          <a:lstStyle/>
          <a:p>
            <a:endParaRPr lang="en-US" altLang="ko-KR" sz="2800" b="1" dirty="0" smtClean="0">
              <a:solidFill>
                <a:srgbClr val="3333FF"/>
              </a:solidFill>
            </a:endParaRPr>
          </a:p>
          <a:p>
            <a:pPr lvl="1"/>
            <a:endParaRPr lang="en-US" altLang="ko-KR" dirty="0" smtClean="0"/>
          </a:p>
          <a:p>
            <a:endParaRPr lang="en-US" altLang="ko-KR" sz="2800" dirty="0" smtClean="0"/>
          </a:p>
          <a:p>
            <a:pPr>
              <a:buNone/>
            </a:pPr>
            <a:endParaRPr lang="en-US" altLang="ko-KR" sz="2800" dirty="0" smtClean="0"/>
          </a:p>
        </p:txBody>
      </p:sp>
      <p:sp>
        <p:nvSpPr>
          <p:cNvPr id="78" name="슬라이드 번호 개체 틀 60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fld id="{66CCBC5E-B39F-4B71-A020-21CA145FAA18}" type="slidenum">
              <a:rPr lang="ko-KR" altLang="en-US" smtClean="0"/>
              <a:pPr/>
              <a:t>42</a:t>
            </a:fld>
            <a:endParaRPr lang="ko-KR" altLang="en-US" dirty="0"/>
          </a:p>
        </p:txBody>
      </p:sp>
      <p:grpSp>
        <p:nvGrpSpPr>
          <p:cNvPr id="3" name="그룹 78"/>
          <p:cNvGrpSpPr/>
          <p:nvPr/>
        </p:nvGrpSpPr>
        <p:grpSpPr>
          <a:xfrm>
            <a:off x="-32" y="3764164"/>
            <a:ext cx="9144064" cy="2665232"/>
            <a:chOff x="-32" y="4192792"/>
            <a:chExt cx="9144064" cy="2665232"/>
          </a:xfrm>
        </p:grpSpPr>
        <p:grpSp>
          <p:nvGrpSpPr>
            <p:cNvPr id="4" name="그룹 64"/>
            <p:cNvGrpSpPr/>
            <p:nvPr/>
          </p:nvGrpSpPr>
          <p:grpSpPr>
            <a:xfrm>
              <a:off x="7715304" y="4192792"/>
              <a:ext cx="1428728" cy="2571768"/>
              <a:chOff x="7715304" y="4192792"/>
              <a:chExt cx="1428728" cy="2571768"/>
            </a:xfrm>
          </p:grpSpPr>
          <p:sp>
            <p:nvSpPr>
              <p:cNvPr id="136" name="모서리가 둥근 직사각형 135"/>
              <p:cNvSpPr/>
              <p:nvPr/>
            </p:nvSpPr>
            <p:spPr>
              <a:xfrm>
                <a:off x="7952492" y="4692858"/>
                <a:ext cx="1071570" cy="205304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7" name="타원 136"/>
              <p:cNvSpPr/>
              <p:nvPr/>
            </p:nvSpPr>
            <p:spPr>
              <a:xfrm>
                <a:off x="8153424" y="4959973"/>
                <a:ext cx="642942" cy="57150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norm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233</a:t>
                </a:r>
              </a:p>
            </p:txBody>
          </p:sp>
          <p:sp>
            <p:nvSpPr>
              <p:cNvPr id="138" name="타원 137"/>
              <p:cNvSpPr/>
              <p:nvPr/>
            </p:nvSpPr>
            <p:spPr>
              <a:xfrm>
                <a:off x="8153424" y="5960105"/>
                <a:ext cx="642942" cy="57150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234</a:t>
                </a:r>
              </a:p>
            </p:txBody>
          </p:sp>
          <p:cxnSp>
            <p:nvCxnSpPr>
              <p:cNvPr id="139" name="직선 연결선 138"/>
              <p:cNvCxnSpPr>
                <a:stCxn id="137" idx="4"/>
                <a:endCxn id="138" idx="0"/>
              </p:cNvCxnSpPr>
              <p:nvPr/>
            </p:nvCxnSpPr>
            <p:spPr>
              <a:xfrm rot="5400000">
                <a:off x="8260582" y="5745791"/>
                <a:ext cx="428627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8081986" y="6456783"/>
                <a:ext cx="928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Docu TV</a:t>
                </a:r>
                <a:endParaRPr lang="ko-KR" alt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7939110" y="4692858"/>
                <a:ext cx="11334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Documania</a:t>
                </a:r>
                <a:endParaRPr lang="ko-KR" alt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7715304" y="4192792"/>
                <a:ext cx="14287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600" dirty="0" smtClean="0">
                    <a:latin typeface="Arial" pitchFamily="34" charset="0"/>
                    <a:cs typeface="Arial" pitchFamily="34" charset="0"/>
                  </a:rPr>
                  <a:t>Documentals</a:t>
                </a:r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그룹 61"/>
            <p:cNvGrpSpPr/>
            <p:nvPr/>
          </p:nvGrpSpPr>
          <p:grpSpPr>
            <a:xfrm>
              <a:off x="-32" y="4192792"/>
              <a:ext cx="3200196" cy="2665232"/>
              <a:chOff x="-32" y="4192792"/>
              <a:chExt cx="3200196" cy="2665232"/>
            </a:xfrm>
          </p:grpSpPr>
          <p:sp>
            <p:nvSpPr>
              <p:cNvPr id="109" name="모서리가 둥근 직사각형 108"/>
              <p:cNvSpPr/>
              <p:nvPr/>
            </p:nvSpPr>
            <p:spPr>
              <a:xfrm>
                <a:off x="56892" y="4577878"/>
                <a:ext cx="3000396" cy="221457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0" name="타원 109"/>
              <p:cNvSpPr/>
              <p:nvPr/>
            </p:nvSpPr>
            <p:spPr>
              <a:xfrm>
                <a:off x="771272" y="4806705"/>
                <a:ext cx="642942" cy="57150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111" name="타원 110"/>
              <p:cNvSpPr/>
              <p:nvPr/>
            </p:nvSpPr>
            <p:spPr>
              <a:xfrm>
                <a:off x="1699966" y="4806705"/>
                <a:ext cx="642942" cy="57150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</a:p>
            </p:txBody>
          </p:sp>
          <p:sp>
            <p:nvSpPr>
              <p:cNvPr id="112" name="타원 111"/>
              <p:cNvSpPr/>
              <p:nvPr/>
            </p:nvSpPr>
            <p:spPr>
              <a:xfrm>
                <a:off x="771272" y="6050180"/>
                <a:ext cx="642942" cy="57150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113" name="타원 112"/>
              <p:cNvSpPr/>
              <p:nvPr/>
            </p:nvSpPr>
            <p:spPr>
              <a:xfrm>
                <a:off x="2342908" y="5436266"/>
                <a:ext cx="642942" cy="57150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cxnSp>
            <p:nvCxnSpPr>
              <p:cNvPr id="114" name="직선 연결선 113"/>
              <p:cNvCxnSpPr>
                <a:stCxn id="110" idx="4"/>
                <a:endCxn id="112" idx="0"/>
              </p:cNvCxnSpPr>
              <p:nvPr/>
            </p:nvCxnSpPr>
            <p:spPr>
              <a:xfrm rot="5400000">
                <a:off x="756758" y="5714195"/>
                <a:ext cx="67197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직선 연결선 114"/>
              <p:cNvCxnSpPr>
                <a:stCxn id="111" idx="5"/>
                <a:endCxn id="113" idx="1"/>
              </p:cNvCxnSpPr>
              <p:nvPr/>
            </p:nvCxnSpPr>
            <p:spPr>
              <a:xfrm rot="16200000" flipH="1">
                <a:off x="2230185" y="5313081"/>
                <a:ext cx="225446" cy="1883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직선 연결선 115"/>
              <p:cNvCxnSpPr>
                <a:stCxn id="110" idx="6"/>
                <a:endCxn id="111" idx="2"/>
              </p:cNvCxnSpPr>
              <p:nvPr/>
            </p:nvCxnSpPr>
            <p:spPr>
              <a:xfrm>
                <a:off x="1414214" y="5092458"/>
                <a:ext cx="285752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직선 연결선 116"/>
              <p:cNvCxnSpPr>
                <a:stCxn id="112" idx="0"/>
                <a:endCxn id="113" idx="2"/>
              </p:cNvCxnSpPr>
              <p:nvPr/>
            </p:nvCxnSpPr>
            <p:spPr>
              <a:xfrm rot="5400000" flipH="1" flipV="1">
                <a:off x="1553745" y="5261018"/>
                <a:ext cx="328161" cy="125016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8" name="타원 117"/>
              <p:cNvSpPr/>
              <p:nvPr/>
            </p:nvSpPr>
            <p:spPr>
              <a:xfrm>
                <a:off x="128330" y="5435134"/>
                <a:ext cx="642942" cy="57150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  <p:cxnSp>
            <p:nvCxnSpPr>
              <p:cNvPr id="119" name="직선 연결선 118"/>
              <p:cNvCxnSpPr>
                <a:stCxn id="110" idx="3"/>
                <a:endCxn id="118" idx="7"/>
              </p:cNvCxnSpPr>
              <p:nvPr/>
            </p:nvCxnSpPr>
            <p:spPr>
              <a:xfrm rot="5400000">
                <a:off x="659115" y="5312515"/>
                <a:ext cx="224314" cy="1883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직선 연결선 119"/>
              <p:cNvCxnSpPr>
                <a:stCxn id="110" idx="5"/>
                <a:endCxn id="113" idx="2"/>
              </p:cNvCxnSpPr>
              <p:nvPr/>
            </p:nvCxnSpPr>
            <p:spPr>
              <a:xfrm rot="16200000" flipH="1">
                <a:off x="1617730" y="4996841"/>
                <a:ext cx="427504" cy="102285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직선 연결선 120"/>
              <p:cNvCxnSpPr>
                <a:stCxn id="111" idx="3"/>
                <a:endCxn id="112" idx="0"/>
              </p:cNvCxnSpPr>
              <p:nvPr/>
            </p:nvCxnSpPr>
            <p:spPr>
              <a:xfrm rot="5400000">
                <a:off x="1065601" y="5321657"/>
                <a:ext cx="755665" cy="7013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2" name="TextBox 121"/>
              <p:cNvSpPr txBox="1"/>
              <p:nvPr/>
            </p:nvSpPr>
            <p:spPr>
              <a:xfrm>
                <a:off x="928662" y="4192792"/>
                <a:ext cx="11430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 smtClean="0">
                    <a:latin typeface="Arial" pitchFamily="34" charset="0"/>
                    <a:cs typeface="Arial" pitchFamily="34" charset="0"/>
                  </a:rPr>
                  <a:t>Nationals</a:t>
                </a:r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" name="타원 122"/>
              <p:cNvSpPr/>
              <p:nvPr/>
            </p:nvSpPr>
            <p:spPr>
              <a:xfrm>
                <a:off x="1699966" y="6050181"/>
                <a:ext cx="642942" cy="57150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cxnSp>
            <p:nvCxnSpPr>
              <p:cNvPr id="124" name="직선 연결선 123"/>
              <p:cNvCxnSpPr>
                <a:stCxn id="112" idx="1"/>
                <a:endCxn id="118" idx="5"/>
              </p:cNvCxnSpPr>
              <p:nvPr/>
            </p:nvCxnSpPr>
            <p:spPr>
              <a:xfrm rot="16200000" flipV="1">
                <a:off x="665807" y="5934253"/>
                <a:ext cx="210931" cy="1883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직선 연결선 124"/>
              <p:cNvCxnSpPr>
                <a:stCxn id="113" idx="2"/>
                <a:endCxn id="118" idx="6"/>
              </p:cNvCxnSpPr>
              <p:nvPr/>
            </p:nvCxnSpPr>
            <p:spPr>
              <a:xfrm rot="10800000">
                <a:off x="771272" y="5720887"/>
                <a:ext cx="1571636" cy="113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직선 연결선 125"/>
              <p:cNvCxnSpPr>
                <a:stCxn id="111" idx="3"/>
                <a:endCxn id="118" idx="6"/>
              </p:cNvCxnSpPr>
              <p:nvPr/>
            </p:nvCxnSpPr>
            <p:spPr>
              <a:xfrm rot="5400000">
                <a:off x="1069512" y="4996276"/>
                <a:ext cx="426372" cy="102285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직선 연결선 126"/>
              <p:cNvCxnSpPr>
                <a:stCxn id="113" idx="3"/>
                <a:endCxn id="123" idx="7"/>
              </p:cNvCxnSpPr>
              <p:nvPr/>
            </p:nvCxnSpPr>
            <p:spPr>
              <a:xfrm rot="5400000">
                <a:off x="2238008" y="5934819"/>
                <a:ext cx="209800" cy="1883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직선 연결선 127"/>
              <p:cNvCxnSpPr>
                <a:stCxn id="112" idx="6"/>
                <a:endCxn id="123" idx="2"/>
              </p:cNvCxnSpPr>
              <p:nvPr/>
            </p:nvCxnSpPr>
            <p:spPr>
              <a:xfrm>
                <a:off x="1414214" y="6335933"/>
                <a:ext cx="285752" cy="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직선 연결선 128"/>
              <p:cNvCxnSpPr>
                <a:stCxn id="111" idx="4"/>
                <a:endCxn id="123" idx="0"/>
              </p:cNvCxnSpPr>
              <p:nvPr/>
            </p:nvCxnSpPr>
            <p:spPr>
              <a:xfrm rot="5400000">
                <a:off x="1685452" y="5714195"/>
                <a:ext cx="671971" cy="1588"/>
              </a:xfrm>
              <a:prstGeom prst="line">
                <a:avLst/>
              </a:prstGeom>
              <a:ln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1714480" y="4548849"/>
                <a:ext cx="7143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Tele 5</a:t>
                </a:r>
                <a:endParaRPr lang="ko-KR" alt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2485784" y="5964228"/>
                <a:ext cx="7143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Tve 1</a:t>
                </a:r>
                <a:endParaRPr lang="ko-KR" alt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628396" y="6550247"/>
                <a:ext cx="928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latin typeface="Arial" pitchFamily="34" charset="0"/>
                    <a:cs typeface="Arial" pitchFamily="34" charset="0"/>
                  </a:rPr>
                  <a:t>Antena 3</a:t>
                </a:r>
                <a:endParaRPr lang="ko-KR" alt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-32" y="5956717"/>
                <a:ext cx="928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Cuatro</a:t>
                </a:r>
                <a:endParaRPr lang="ko-KR" alt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685320" y="4535467"/>
                <a:ext cx="928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La Sexta</a:t>
                </a:r>
                <a:endParaRPr lang="ko-KR" alt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699966" y="6550247"/>
                <a:ext cx="7143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latin typeface="Arial" pitchFamily="34" charset="0"/>
                    <a:cs typeface="Arial" pitchFamily="34" charset="0"/>
                  </a:rPr>
                  <a:t>Tve  2</a:t>
                </a:r>
                <a:endParaRPr lang="ko-KR" alt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그룹 63"/>
            <p:cNvGrpSpPr/>
            <p:nvPr/>
          </p:nvGrpSpPr>
          <p:grpSpPr>
            <a:xfrm>
              <a:off x="5357818" y="4192792"/>
              <a:ext cx="2419368" cy="2593793"/>
              <a:chOff x="5357818" y="4192792"/>
              <a:chExt cx="2419368" cy="2593793"/>
            </a:xfrm>
          </p:grpSpPr>
          <p:sp>
            <p:nvSpPr>
              <p:cNvPr id="95" name="모서리가 둥근 직사각형 94"/>
              <p:cNvSpPr/>
              <p:nvPr/>
            </p:nvSpPr>
            <p:spPr>
              <a:xfrm>
                <a:off x="5357818" y="4692858"/>
                <a:ext cx="1071570" cy="205304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6" name="모서리가 둥근 직사각형 95"/>
              <p:cNvSpPr/>
              <p:nvPr/>
            </p:nvSpPr>
            <p:spPr>
              <a:xfrm>
                <a:off x="6657084" y="4697004"/>
                <a:ext cx="1071570" cy="2053042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7" name="타원 96"/>
              <p:cNvSpPr/>
              <p:nvPr/>
            </p:nvSpPr>
            <p:spPr>
              <a:xfrm>
                <a:off x="6858016" y="4959973"/>
                <a:ext cx="642942" cy="57150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norm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42</a:t>
                </a:r>
              </a:p>
            </p:txBody>
          </p:sp>
          <p:sp>
            <p:nvSpPr>
              <p:cNvPr id="98" name="타원 97"/>
              <p:cNvSpPr/>
              <p:nvPr/>
            </p:nvSpPr>
            <p:spPr>
              <a:xfrm>
                <a:off x="6858016" y="5960105"/>
                <a:ext cx="642942" cy="57150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43</a:t>
                </a:r>
              </a:p>
            </p:txBody>
          </p:sp>
          <p:cxnSp>
            <p:nvCxnSpPr>
              <p:cNvPr id="99" name="직선 연결선 98"/>
              <p:cNvCxnSpPr>
                <a:stCxn id="97" idx="4"/>
                <a:endCxn id="98" idx="0"/>
              </p:cNvCxnSpPr>
              <p:nvPr/>
            </p:nvCxnSpPr>
            <p:spPr>
              <a:xfrm rot="5400000">
                <a:off x="6965174" y="5745791"/>
                <a:ext cx="428627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0" name="TextBox 99"/>
              <p:cNvSpPr txBox="1"/>
              <p:nvPr/>
            </p:nvSpPr>
            <p:spPr>
              <a:xfrm>
                <a:off x="5429256" y="4692858"/>
                <a:ext cx="10715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Trace TV</a:t>
                </a:r>
                <a:endParaRPr lang="ko-KR" alt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5429256" y="6478808"/>
                <a:ext cx="10715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MTV Base</a:t>
                </a:r>
                <a:endParaRPr lang="ko-KR" alt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5429256" y="4192792"/>
                <a:ext cx="10715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 smtClean="0">
                    <a:latin typeface="Arial" pitchFamily="34" charset="0"/>
                    <a:cs typeface="Arial" pitchFamily="34" charset="0"/>
                  </a:rPr>
                  <a:t>Music2</a:t>
                </a:r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715140" y="4192792"/>
                <a:ext cx="9286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 smtClean="0">
                    <a:latin typeface="Arial" pitchFamily="34" charset="0"/>
                    <a:cs typeface="Arial" pitchFamily="34" charset="0"/>
                  </a:rPr>
                  <a:t>Movies</a:t>
                </a:r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타원 103"/>
              <p:cNvSpPr/>
              <p:nvPr/>
            </p:nvSpPr>
            <p:spPr>
              <a:xfrm>
                <a:off x="5572132" y="4978610"/>
                <a:ext cx="642942" cy="57150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116</a:t>
                </a:r>
              </a:p>
            </p:txBody>
          </p:sp>
          <p:sp>
            <p:nvSpPr>
              <p:cNvPr id="105" name="타원 104"/>
              <p:cNvSpPr/>
              <p:nvPr/>
            </p:nvSpPr>
            <p:spPr>
              <a:xfrm>
                <a:off x="5572132" y="5978742"/>
                <a:ext cx="642942" cy="57150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118</a:t>
                </a:r>
              </a:p>
            </p:txBody>
          </p:sp>
          <p:cxnSp>
            <p:nvCxnSpPr>
              <p:cNvPr id="106" name="직선 연결선 105"/>
              <p:cNvCxnSpPr>
                <a:stCxn id="104" idx="4"/>
                <a:endCxn id="105" idx="0"/>
              </p:cNvCxnSpPr>
              <p:nvPr/>
            </p:nvCxnSpPr>
            <p:spPr>
              <a:xfrm rot="5400000">
                <a:off x="5679290" y="5764428"/>
                <a:ext cx="428627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>
                <a:off x="6929454" y="6478808"/>
                <a:ext cx="7858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MGM</a:t>
                </a:r>
                <a:endParaRPr lang="ko-KR" alt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6643702" y="4692858"/>
                <a:ext cx="11334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Extreme TV</a:t>
                </a:r>
                <a:endParaRPr lang="ko-KR" alt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그룹 62"/>
            <p:cNvGrpSpPr/>
            <p:nvPr/>
          </p:nvGrpSpPr>
          <p:grpSpPr>
            <a:xfrm>
              <a:off x="3185650" y="4192792"/>
              <a:ext cx="2100730" cy="2580411"/>
              <a:chOff x="3185650" y="4192792"/>
              <a:chExt cx="2100730" cy="2580411"/>
            </a:xfrm>
          </p:grpSpPr>
          <p:sp>
            <p:nvSpPr>
              <p:cNvPr id="84" name="모서리가 둥근 직사각형 83"/>
              <p:cNvSpPr/>
              <p:nvPr/>
            </p:nvSpPr>
            <p:spPr>
              <a:xfrm>
                <a:off x="3229192" y="4659091"/>
                <a:ext cx="1928826" cy="207757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5" name="타원 84"/>
              <p:cNvSpPr/>
              <p:nvPr/>
            </p:nvSpPr>
            <p:spPr>
              <a:xfrm>
                <a:off x="4300762" y="4936200"/>
                <a:ext cx="642942" cy="57150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111</a:t>
                </a:r>
              </a:p>
            </p:txBody>
          </p:sp>
          <p:sp>
            <p:nvSpPr>
              <p:cNvPr id="86" name="타원 85"/>
              <p:cNvSpPr/>
              <p:nvPr/>
            </p:nvSpPr>
            <p:spPr>
              <a:xfrm>
                <a:off x="4300762" y="5936332"/>
                <a:ext cx="642942" cy="57150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112</a:t>
                </a:r>
              </a:p>
            </p:txBody>
          </p:sp>
          <p:cxnSp>
            <p:nvCxnSpPr>
              <p:cNvPr id="87" name="직선 연결선 86"/>
              <p:cNvCxnSpPr>
                <a:stCxn id="85" idx="4"/>
                <a:endCxn id="86" idx="0"/>
              </p:cNvCxnSpPr>
              <p:nvPr/>
            </p:nvCxnSpPr>
            <p:spPr>
              <a:xfrm rot="5400000">
                <a:off x="4407920" y="5722018"/>
                <a:ext cx="428627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3185650" y="5322418"/>
                <a:ext cx="928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40 Latino</a:t>
                </a:r>
                <a:endParaRPr lang="ko-KR" alt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015010" y="4650448"/>
                <a:ext cx="10715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Sol musica</a:t>
                </a:r>
                <a:endParaRPr lang="ko-KR" alt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" name="타원 89"/>
              <p:cNvSpPr/>
              <p:nvPr/>
            </p:nvSpPr>
            <p:spPr>
              <a:xfrm>
                <a:off x="3372068" y="5579142"/>
                <a:ext cx="642942" cy="57150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110</a:t>
                </a:r>
              </a:p>
            </p:txBody>
          </p:sp>
          <p:cxnSp>
            <p:nvCxnSpPr>
              <p:cNvPr id="91" name="직선 연결선 90"/>
              <p:cNvCxnSpPr>
                <a:stCxn id="90" idx="7"/>
                <a:endCxn id="85" idx="3"/>
              </p:cNvCxnSpPr>
              <p:nvPr/>
            </p:nvCxnSpPr>
            <p:spPr>
              <a:xfrm rot="5400000" flipH="1" flipV="1">
                <a:off x="4038473" y="5306391"/>
                <a:ext cx="238827" cy="47406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직선 연결선 91"/>
              <p:cNvCxnSpPr>
                <a:stCxn id="90" idx="6"/>
                <a:endCxn id="86" idx="1"/>
              </p:cNvCxnSpPr>
              <p:nvPr/>
            </p:nvCxnSpPr>
            <p:spPr>
              <a:xfrm>
                <a:off x="4015010" y="5864895"/>
                <a:ext cx="379909" cy="155132"/>
              </a:xfrm>
              <a:prstGeom prst="line">
                <a:avLst/>
              </a:prstGeom>
              <a:ln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3" name="TextBox 92"/>
              <p:cNvSpPr txBox="1"/>
              <p:nvPr/>
            </p:nvSpPr>
            <p:spPr>
              <a:xfrm>
                <a:off x="4357686" y="6465426"/>
                <a:ext cx="928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40 TV</a:t>
                </a:r>
                <a:endParaRPr lang="ko-KR" alt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786182" y="4192792"/>
                <a:ext cx="10001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 smtClean="0">
                    <a:latin typeface="Arial" pitchFamily="34" charset="0"/>
                    <a:cs typeface="Arial" pitchFamily="34" charset="0"/>
                  </a:rPr>
                  <a:t>Music1</a:t>
                </a:r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err="1" smtClean="0"/>
              <a:t>Analsys</a:t>
            </a:r>
            <a:r>
              <a:rPr lang="en-US" altLang="ko-KR" dirty="0" smtClean="0"/>
              <a:t> of huge online social networking services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err="1" smtClean="0"/>
              <a:t>CyWorld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err="1" smtClean="0"/>
              <a:t>MySPACE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err="1" smtClean="0"/>
              <a:t>Orkut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Online Social Networking Services</a:t>
            </a:r>
            <a:endParaRPr lang="ko-KR" altLang="en-US" smtClean="0"/>
          </a:p>
        </p:txBody>
      </p:sp>
      <p:sp>
        <p:nvSpPr>
          <p:cNvPr id="4099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Portal for people to …</a:t>
            </a:r>
          </a:p>
          <a:p>
            <a:pPr lvl="1" eaLnBrk="1" hangingPunct="1"/>
            <a:r>
              <a:rPr lang="en-US" altLang="ko-KR" smtClean="0"/>
              <a:t>Stay in touch with friends</a:t>
            </a:r>
          </a:p>
          <a:p>
            <a:pPr lvl="1" eaLnBrk="1" hangingPunct="1"/>
            <a:r>
              <a:rPr lang="en-US" altLang="ko-KR" smtClean="0"/>
              <a:t>Share photos and personal news</a:t>
            </a:r>
          </a:p>
          <a:p>
            <a:pPr lvl="1" eaLnBrk="1" hangingPunct="1"/>
            <a:r>
              <a:rPr lang="en-US" altLang="ko-KR" smtClean="0"/>
              <a:t>Find others of common interests</a:t>
            </a:r>
          </a:p>
          <a:p>
            <a:pPr lvl="1" eaLnBrk="1" hangingPunct="1"/>
            <a:r>
              <a:rPr lang="en-US" altLang="ko-KR" smtClean="0"/>
              <a:t>Establish a forum for discussion</a:t>
            </a:r>
            <a:endParaRPr lang="ko-KR" altLang="en-US" smtClean="0"/>
          </a:p>
        </p:txBody>
      </p:sp>
      <p:sp>
        <p:nvSpPr>
          <p:cNvPr id="4100" name="슬라이드 번호 개체 틀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640267-373F-44E8-AAAC-C8074654421D}" type="slidenum">
              <a:rPr lang="ko-KR" altLang="en-US" smtClean="0"/>
              <a:pPr/>
              <a:t>47</a:t>
            </a:fld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CyWorld</a:t>
            </a:r>
            <a:endParaRPr lang="ko-KR" altLang="en-US" smtClean="0"/>
          </a:p>
        </p:txBody>
      </p:sp>
      <p:sp>
        <p:nvSpPr>
          <p:cNvPr id="512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ko-KR" smtClean="0"/>
              <a:t>Largest SNS in South Korea</a:t>
            </a:r>
          </a:p>
          <a:p>
            <a:pPr lvl="1" eaLnBrk="1" hangingPunct="1"/>
            <a:r>
              <a:rPr lang="en-US" altLang="ko-KR" smtClean="0"/>
              <a:t>Started in September 2001</a:t>
            </a:r>
          </a:p>
          <a:p>
            <a:pPr lvl="1" eaLnBrk="1" hangingPunct="1"/>
            <a:r>
              <a:rPr lang="en-US" altLang="ko-KR" smtClean="0"/>
              <a:t>10 million users in 2004</a:t>
            </a:r>
          </a:p>
          <a:p>
            <a:pPr lvl="1" eaLnBrk="1" hangingPunct="1"/>
            <a:r>
              <a:rPr lang="en-US" altLang="ko-KR" smtClean="0"/>
              <a:t>16 million users out of 48 million population</a:t>
            </a:r>
          </a:p>
          <a:p>
            <a:pPr eaLnBrk="1" hangingPunct="1"/>
            <a:r>
              <a:rPr lang="en-US" altLang="ko-KR" smtClean="0"/>
              <a:t>Front runner of many features</a:t>
            </a:r>
          </a:p>
          <a:p>
            <a:pPr lvl="1" eaLnBrk="1" hangingPunct="1"/>
            <a:r>
              <a:rPr lang="en-US" altLang="ko-KR" smtClean="0"/>
              <a:t>Friend (</a:t>
            </a:r>
            <a:r>
              <a:rPr lang="en-US" altLang="ko-KR" i="1" smtClean="0"/>
              <a:t>il-chon</a:t>
            </a:r>
            <a:r>
              <a:rPr lang="en-US" altLang="ko-KR" smtClean="0"/>
              <a:t>) relationship </a:t>
            </a:r>
          </a:p>
          <a:p>
            <a:pPr lvl="1" eaLnBrk="1" hangingPunct="1"/>
            <a:r>
              <a:rPr lang="en-US" altLang="ko-KR" smtClean="0"/>
              <a:t>Guestbook</a:t>
            </a:r>
          </a:p>
          <a:p>
            <a:pPr lvl="1" eaLnBrk="1" hangingPunct="1"/>
            <a:r>
              <a:rPr lang="en-US" altLang="ko-KR" smtClean="0"/>
              <a:t>Testimonial (</a:t>
            </a:r>
            <a:r>
              <a:rPr lang="en-US" altLang="ko-KR" i="1" smtClean="0"/>
              <a:t>il-chon-pyung</a:t>
            </a:r>
            <a:r>
              <a:rPr lang="en-US" altLang="ko-KR" smtClean="0"/>
              <a:t>)</a:t>
            </a:r>
          </a:p>
          <a:p>
            <a:pPr lvl="1" eaLnBrk="1" hangingPunct="1"/>
            <a:r>
              <a:rPr lang="en-US" altLang="ko-KR" smtClean="0"/>
              <a:t>Photos - scraps</a:t>
            </a:r>
          </a:p>
          <a:p>
            <a:pPr lvl="1" eaLnBrk="1" hangingPunct="1"/>
            <a:r>
              <a:rPr lang="en-US" altLang="ko-KR" smtClean="0"/>
              <a:t>Avatar in cyber home</a:t>
            </a:r>
          </a:p>
          <a:p>
            <a:pPr lvl="1" eaLnBrk="1" hangingPunct="1"/>
            <a:endParaRPr lang="en-US" altLang="ko-KR" smtClean="0"/>
          </a:p>
          <a:p>
            <a:pPr lvl="1" eaLnBrk="1" hangingPunct="1"/>
            <a:endParaRPr lang="en-US" altLang="ko-KR" smtClean="0"/>
          </a:p>
          <a:p>
            <a:pPr lvl="1" eaLnBrk="1" hangingPunct="1"/>
            <a:endParaRPr lang="en-US" altLang="ko-KR" smtClean="0"/>
          </a:p>
          <a:p>
            <a:pPr lvl="1" eaLnBrk="1" hangingPunct="1"/>
            <a:endParaRPr lang="en-US" altLang="ko-KR" smtClean="0"/>
          </a:p>
          <a:p>
            <a:pPr lvl="1" eaLnBrk="1" hangingPunct="1"/>
            <a:endParaRPr lang="ko-KR" altLang="en-US" smtClean="0"/>
          </a:p>
        </p:txBody>
      </p:sp>
      <p:sp>
        <p:nvSpPr>
          <p:cNvPr id="5124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100F69-E1B2-4B1F-8367-A51E9EE019F6}" type="slidenum">
              <a:rPr lang="ko-KR" altLang="en-US" smtClean="0"/>
              <a:pPr/>
              <a:t>48</a:t>
            </a:fld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My CyWorld “Mini-Homepage”</a:t>
            </a:r>
            <a:endParaRPr lang="ko-KR" altLang="en-US" smtClean="0"/>
          </a:p>
        </p:txBody>
      </p:sp>
      <p:sp>
        <p:nvSpPr>
          <p:cNvPr id="6147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FEE378-1F99-438D-88DB-0588BD638D9F}" type="slidenum">
              <a:rPr lang="ko-KR" altLang="en-US" smtClean="0"/>
              <a:pPr/>
              <a:t>49</a:t>
            </a:fld>
            <a:endParaRPr lang="ko-KR" altLang="en-US" smtClean="0"/>
          </a:p>
        </p:txBody>
      </p:sp>
      <p:pic>
        <p:nvPicPr>
          <p:cNvPr id="6148" name="내용 개체 틀 6" descr="MyCyworldHomepage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1357313"/>
            <a:ext cx="8096250" cy="5105400"/>
          </a:xfrm>
        </p:spPr>
      </p:pic>
      <p:sp>
        <p:nvSpPr>
          <p:cNvPr id="5" name="타원 4"/>
          <p:cNvSpPr/>
          <p:nvPr/>
        </p:nvSpPr>
        <p:spPr bwMode="auto">
          <a:xfrm>
            <a:off x="4357688" y="2500313"/>
            <a:ext cx="1214437" cy="357187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solidFill>
                <a:schemeClr val="tx1"/>
              </a:solidFill>
              <a:latin typeface="굴림" charset="-127"/>
            </a:endParaRPr>
          </a:p>
        </p:txBody>
      </p:sp>
      <p:sp>
        <p:nvSpPr>
          <p:cNvPr id="6" name="타원 5"/>
          <p:cNvSpPr/>
          <p:nvPr/>
        </p:nvSpPr>
        <p:spPr bwMode="auto">
          <a:xfrm>
            <a:off x="1143000" y="5214938"/>
            <a:ext cx="1214438" cy="357187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solidFill>
                <a:schemeClr val="tx1"/>
              </a:solidFill>
              <a:latin typeface="굴림" charset="-127"/>
            </a:endParaRPr>
          </a:p>
        </p:txBody>
      </p:sp>
      <p:sp>
        <p:nvSpPr>
          <p:cNvPr id="7" name="타원 6"/>
          <p:cNvSpPr/>
          <p:nvPr/>
        </p:nvSpPr>
        <p:spPr bwMode="auto">
          <a:xfrm>
            <a:off x="2786063" y="5286375"/>
            <a:ext cx="3143250" cy="35718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solidFill>
                <a:schemeClr val="tx1"/>
              </a:solidFill>
              <a:latin typeface="굴림" charset="-127"/>
            </a:endParaRPr>
          </a:p>
        </p:txBody>
      </p:sp>
      <p:sp>
        <p:nvSpPr>
          <p:cNvPr id="8" name="타원 7"/>
          <p:cNvSpPr/>
          <p:nvPr/>
        </p:nvSpPr>
        <p:spPr bwMode="auto">
          <a:xfrm>
            <a:off x="6286500" y="2857500"/>
            <a:ext cx="1214438" cy="35718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solidFill>
                <a:schemeClr val="tx1"/>
              </a:solidFill>
              <a:latin typeface="굴림" charset="-127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4000500" y="4000500"/>
            <a:ext cx="785813" cy="785813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solidFill>
                <a:schemeClr val="tx1"/>
              </a:solidFill>
              <a:latin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Remember POTS?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POTS = Plain Old Telephone Service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CyWorld Data Sets</a:t>
            </a:r>
            <a:endParaRPr lang="ko-KR" altLang="en-US" smtClean="0"/>
          </a:p>
        </p:txBody>
      </p:sp>
      <p:sp>
        <p:nvSpPr>
          <p:cNvPr id="1126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Complete snapshot (Nov 2005)</a:t>
            </a:r>
          </a:p>
          <a:p>
            <a:pPr lvl="1"/>
            <a:r>
              <a:rPr lang="en-US" altLang="ko-KR" dirty="0" smtClean="0"/>
              <a:t>191 million friend relationships between 12 million users</a:t>
            </a:r>
          </a:p>
          <a:p>
            <a:pPr lvl="1"/>
            <a:r>
              <a:rPr lang="en-US" altLang="ko-KR" dirty="0" smtClean="0"/>
              <a:t>Two additional snapshots (Apr/Sep 2005)</a:t>
            </a:r>
          </a:p>
          <a:p>
            <a:pPr lvl="1">
              <a:buFont typeface="Wingdings" pitchFamily="2" charset="2"/>
              <a:buNone/>
            </a:pPr>
            <a:endParaRPr lang="en-US" altLang="ko-KR" dirty="0" smtClean="0"/>
          </a:p>
          <a:p>
            <a:pPr lvl="1"/>
            <a:endParaRPr lang="ko-KR" altLang="en-US" dirty="0" smtClean="0"/>
          </a:p>
        </p:txBody>
      </p:sp>
      <p:sp>
        <p:nvSpPr>
          <p:cNvPr id="11268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2293FE-6FD2-4935-9D28-45825F241260}" type="slidenum">
              <a:rPr lang="ko-KR" altLang="en-US" smtClean="0"/>
              <a:pPr/>
              <a:t>50</a:t>
            </a:fld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MySpace Data Set</a:t>
            </a:r>
            <a:endParaRPr lang="ko-KR" altLang="en-US" smtClean="0"/>
          </a:p>
        </p:txBody>
      </p:sp>
      <p:sp>
        <p:nvSpPr>
          <p:cNvPr id="12291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Largest in the world</a:t>
            </a:r>
          </a:p>
          <a:p>
            <a:pPr lvl="1"/>
            <a:r>
              <a:rPr lang="en-US" altLang="ko-KR" smtClean="0"/>
              <a:t>Began in Jul 2003</a:t>
            </a:r>
          </a:p>
          <a:p>
            <a:pPr lvl="1"/>
            <a:r>
              <a:rPr lang="en-US" altLang="ko-KR" smtClean="0"/>
              <a:t>Has 130 million by Nov 2006</a:t>
            </a:r>
          </a:p>
          <a:p>
            <a:pPr lvl="1"/>
            <a:endParaRPr lang="en-US" altLang="ko-KR" smtClean="0"/>
          </a:p>
          <a:p>
            <a:r>
              <a:rPr lang="en-US" altLang="ko-KR" smtClean="0"/>
              <a:t>Snowball sampled</a:t>
            </a:r>
          </a:p>
          <a:p>
            <a:pPr lvl="1"/>
            <a:r>
              <a:rPr lang="en-US" altLang="ko-KR" smtClean="0"/>
              <a:t>During Sep/Oct 2006</a:t>
            </a:r>
          </a:p>
          <a:p>
            <a:pPr lvl="1"/>
            <a:r>
              <a:rPr lang="en-US" altLang="ko-KR" smtClean="0"/>
              <a:t>Random seed to 100,000 users</a:t>
            </a:r>
          </a:p>
          <a:p>
            <a:pPr lvl="1"/>
            <a:r>
              <a:rPr lang="en-US" altLang="ko-KR" smtClean="0"/>
              <a:t>About 23% of users had friend list hidden</a:t>
            </a:r>
          </a:p>
          <a:p>
            <a:pPr lvl="1"/>
            <a:endParaRPr lang="ko-KR" altLang="en-US" smtClean="0"/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CACBDC-7CDF-4C4C-91B7-9819D6458021}" type="slidenum">
              <a:rPr lang="ko-KR" altLang="en-US" smtClean="0"/>
              <a:pPr/>
              <a:t>51</a:t>
            </a:fld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Orkut Data Set</a:t>
            </a:r>
            <a:endParaRPr lang="ko-KR" altLang="en-US" smtClean="0"/>
          </a:p>
        </p:txBody>
      </p:sp>
      <p:sp>
        <p:nvSpPr>
          <p:cNvPr id="13315" name="내용 개체 틀 2"/>
          <p:cNvSpPr>
            <a:spLocks noGrp="1"/>
          </p:cNvSpPr>
          <p:nvPr>
            <p:ph idx="1"/>
          </p:nvPr>
        </p:nvSpPr>
        <p:spPr>
          <a:xfrm>
            <a:off x="381000" y="1357313"/>
            <a:ext cx="8763000" cy="5105400"/>
          </a:xfrm>
        </p:spPr>
        <p:txBody>
          <a:bodyPr/>
          <a:lstStyle/>
          <a:p>
            <a:r>
              <a:rPr lang="en-US" altLang="ko-KR" smtClean="0"/>
              <a:t>Google SNS</a:t>
            </a:r>
          </a:p>
          <a:p>
            <a:pPr lvl="1"/>
            <a:r>
              <a:rPr lang="en-US" altLang="ko-KR" smtClean="0"/>
              <a:t>Began in Sep 2002</a:t>
            </a:r>
          </a:p>
          <a:p>
            <a:pPr lvl="1"/>
            <a:r>
              <a:rPr lang="en-US" altLang="ko-KR" smtClean="0"/>
              <a:t>Became official Google service in Jan 2004</a:t>
            </a:r>
          </a:p>
          <a:p>
            <a:pPr lvl="1"/>
            <a:r>
              <a:rPr lang="en-US" altLang="ko-KR" smtClean="0"/>
              <a:t>Began as invitation-only; open now</a:t>
            </a:r>
          </a:p>
          <a:p>
            <a:pPr lvl="1"/>
            <a:r>
              <a:rPr lang="en-US" altLang="ko-KR" smtClean="0"/>
              <a:t>Has 33 million users</a:t>
            </a:r>
          </a:p>
          <a:p>
            <a:pPr lvl="1"/>
            <a:endParaRPr lang="en-US" altLang="ko-KR" smtClean="0"/>
          </a:p>
          <a:p>
            <a:r>
              <a:rPr lang="en-US" altLang="ko-KR" smtClean="0"/>
              <a:t>Snowball sampled</a:t>
            </a:r>
          </a:p>
          <a:p>
            <a:pPr lvl="1"/>
            <a:r>
              <a:rPr lang="en-US" altLang="ko-KR" smtClean="0"/>
              <a:t>During Jun to Sep 2006</a:t>
            </a:r>
          </a:p>
          <a:p>
            <a:pPr lvl="1"/>
            <a:r>
              <a:rPr lang="en-US" altLang="ko-KR" smtClean="0"/>
              <a:t>100,000 users</a:t>
            </a:r>
          </a:p>
          <a:p>
            <a:pPr lvl="1"/>
            <a:endParaRPr lang="en-US" altLang="ko-KR" smtClean="0"/>
          </a:p>
          <a:p>
            <a:pPr lvl="1"/>
            <a:endParaRPr lang="ko-KR" altLang="en-US" smtClean="0"/>
          </a:p>
        </p:txBody>
      </p:sp>
      <p:sp>
        <p:nvSpPr>
          <p:cNvPr id="13316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F5A8E3-18FB-4705-9DE9-92C620ED0930}" type="slidenum">
              <a:rPr lang="ko-KR" altLang="en-US" smtClean="0"/>
              <a:pPr/>
              <a:t>52</a:t>
            </a:fld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Metrics of Interest</a:t>
            </a:r>
            <a:endParaRPr lang="ko-KR" altLang="en-US" smtClean="0"/>
          </a:p>
        </p:txBody>
      </p:sp>
      <p:sp>
        <p:nvSpPr>
          <p:cNvPr id="14339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Degree distribution</a:t>
            </a:r>
          </a:p>
          <a:p>
            <a:pPr lvl="1"/>
            <a:r>
              <a:rPr lang="en-US" altLang="ko-KR" dirty="0" smtClean="0"/>
              <a:t>“Power-law” </a:t>
            </a:r>
          </a:p>
          <a:p>
            <a:pPr lvl="2"/>
            <a:r>
              <a:rPr lang="en-US" altLang="ko-KR" dirty="0" smtClean="0"/>
              <a:t>Small number of nodes have large numbers of links</a:t>
            </a:r>
          </a:p>
          <a:p>
            <a:r>
              <a:rPr lang="en-US" altLang="ko-KR" dirty="0" smtClean="0"/>
              <a:t>Clustering coefficient </a:t>
            </a:r>
            <a:r>
              <a:rPr lang="en-US" altLang="ko-KR" i="1" dirty="0" smtClean="0"/>
              <a:t>C(k)</a:t>
            </a:r>
          </a:p>
          <a:p>
            <a:pPr lvl="1"/>
            <a:r>
              <a:rPr lang="en-US" altLang="ko-KR" dirty="0" smtClean="0"/>
              <a:t># of existing links / # of all possible links between a link’s adjacent neighbors</a:t>
            </a:r>
          </a:p>
          <a:p>
            <a:pPr lvl="2"/>
            <a:r>
              <a:rPr lang="en-US" altLang="ko-KR" dirty="0" smtClean="0"/>
              <a:t>Close to 1, close to a mesh</a:t>
            </a:r>
          </a:p>
          <a:p>
            <a:r>
              <a:rPr lang="en-US" altLang="ko-KR" dirty="0" smtClean="0"/>
              <a:t>Degree correlation </a:t>
            </a:r>
            <a:r>
              <a:rPr lang="en-US" altLang="ko-KR" i="1" dirty="0" err="1" smtClean="0"/>
              <a:t>k</a:t>
            </a:r>
            <a:r>
              <a:rPr lang="en-US" altLang="ko-KR" i="1" baseline="-25000" dirty="0" err="1" smtClean="0"/>
              <a:t>nn</a:t>
            </a:r>
            <a:endParaRPr lang="en-US" altLang="ko-KR" i="1" dirty="0" smtClean="0"/>
          </a:p>
          <a:p>
            <a:pPr lvl="1"/>
            <a:r>
              <a:rPr lang="en-US" altLang="ko-KR" dirty="0" smtClean="0"/>
              <a:t>Degree </a:t>
            </a:r>
            <a:r>
              <a:rPr lang="en-US" altLang="ko-KR" i="1" dirty="0" smtClean="0"/>
              <a:t>k </a:t>
            </a:r>
            <a:r>
              <a:rPr lang="en-US" altLang="ko-KR" dirty="0" smtClean="0"/>
              <a:t>~ mean degree of adjacent neighbors of nodes with degree </a:t>
            </a:r>
            <a:r>
              <a:rPr lang="en-US" altLang="ko-KR" i="1" dirty="0" smtClean="0"/>
              <a:t>k</a:t>
            </a:r>
          </a:p>
          <a:p>
            <a:pPr lvl="1"/>
            <a:r>
              <a:rPr lang="en-US" altLang="ko-KR" dirty="0" err="1" smtClean="0"/>
              <a:t>Assortativity</a:t>
            </a:r>
            <a:r>
              <a:rPr lang="en-US" altLang="ko-KR" dirty="0" smtClean="0"/>
              <a:t>: characteristic of </a:t>
            </a:r>
            <a:r>
              <a:rPr lang="en-US" altLang="ko-KR" i="1" dirty="0" err="1" smtClean="0"/>
              <a:t>k</a:t>
            </a:r>
            <a:r>
              <a:rPr lang="en-US" altLang="ko-KR" i="1" baseline="-25000" dirty="0" err="1" smtClean="0"/>
              <a:t>nn</a:t>
            </a:r>
            <a:r>
              <a:rPr lang="en-US" altLang="ko-KR" i="1" baseline="-25000" dirty="0" smtClean="0"/>
              <a:t> </a:t>
            </a:r>
            <a:r>
              <a:rPr lang="en-US" altLang="ko-KR" i="1" dirty="0" smtClean="0"/>
              <a:t> </a:t>
            </a:r>
            <a:r>
              <a:rPr lang="en-US" altLang="ko-KR" dirty="0" smtClean="0"/>
              <a:t>distribution</a:t>
            </a:r>
            <a:endParaRPr lang="ko-KR" altLang="en-US" dirty="0" smtClean="0"/>
          </a:p>
        </p:txBody>
      </p:sp>
      <p:sp>
        <p:nvSpPr>
          <p:cNvPr id="1434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D5F4D2-1C35-4FEC-8798-A48714BEBF5D}" type="slidenum">
              <a:rPr lang="ko-KR" altLang="en-US" smtClean="0"/>
              <a:pPr/>
              <a:t>53</a:t>
            </a:fld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Assortative Mixing</a:t>
            </a:r>
          </a:p>
        </p:txBody>
      </p:sp>
      <p:sp>
        <p:nvSpPr>
          <p:cNvPr id="15363" name="슬라이드 번호 개체 틀 3"/>
          <p:cNvSpPr txBox="1">
            <a:spLocks noGrp="1"/>
          </p:cNvSpPr>
          <p:nvPr/>
        </p:nvSpPr>
        <p:spPr bwMode="auto">
          <a:xfrm>
            <a:off x="6945313" y="5310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EA46743-CA58-4DC9-B426-40F5413B2A06}" type="slidenum">
              <a:rPr kumimoji="0" lang="ko-KR" altLang="en-US" sz="1400"/>
              <a:pPr algn="r"/>
              <a:t>54</a:t>
            </a:fld>
            <a:endParaRPr kumimoji="0" lang="en-US" altLang="ko-KR" sz="140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50"/>
            <a:ext cx="37338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4143375" y="4429125"/>
            <a:ext cx="4668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/>
              <a:t>M. E. J. Newman, Phys. Rev. Lett. 89, 208701 (2002) </a:t>
            </a:r>
            <a:endParaRPr lang="ko-KR" altLang="en-US" sz="1400"/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4540250" y="1765300"/>
            <a:ext cx="3675063" cy="9350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3071813" y="2071688"/>
            <a:ext cx="1368425" cy="4619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b="1"/>
              <a:t>“Social”</a:t>
            </a:r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4541838" y="2700338"/>
            <a:ext cx="3673475" cy="16573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3143250" y="3143250"/>
            <a:ext cx="1163638" cy="830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b="1"/>
              <a:t>“non-</a:t>
            </a:r>
          </a:p>
          <a:p>
            <a:r>
              <a:rPr lang="en-US" altLang="ko-KR" sz="2400" b="1"/>
              <a:t>social”</a:t>
            </a: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8286750" y="1785938"/>
            <a:ext cx="565150" cy="8239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4800"/>
              <a:t>+</a:t>
            </a: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8358188" y="3071813"/>
            <a:ext cx="565150" cy="8239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4800"/>
              <a:t>-</a:t>
            </a:r>
          </a:p>
        </p:txBody>
      </p:sp>
      <p:pic>
        <p:nvPicPr>
          <p:cNvPr id="15372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412875"/>
            <a:ext cx="1979613" cy="4706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5373" name="Text Box 15"/>
          <p:cNvSpPr txBox="1">
            <a:spLocks noChangeArrowheads="1"/>
          </p:cNvSpPr>
          <p:nvPr/>
        </p:nvSpPr>
        <p:spPr bwMode="auto">
          <a:xfrm>
            <a:off x="1071563" y="6273800"/>
            <a:ext cx="1493837" cy="584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200" b="1"/>
              <a:t>degree</a:t>
            </a:r>
          </a:p>
        </p:txBody>
      </p:sp>
      <p:sp>
        <p:nvSpPr>
          <p:cNvPr id="15374" name="Text Box 17"/>
          <p:cNvSpPr txBox="1">
            <a:spLocks noChangeArrowheads="1"/>
          </p:cNvSpPr>
          <p:nvPr/>
        </p:nvSpPr>
        <p:spPr bwMode="auto">
          <a:xfrm>
            <a:off x="2428875" y="5162550"/>
            <a:ext cx="2224088" cy="585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200" b="1"/>
              <a:t>assortative</a:t>
            </a:r>
          </a:p>
        </p:txBody>
      </p:sp>
      <p:sp>
        <p:nvSpPr>
          <p:cNvPr id="15375" name="아래쪽 화살표 17"/>
          <p:cNvSpPr>
            <a:spLocks noChangeArrowheads="1"/>
          </p:cNvSpPr>
          <p:nvPr/>
        </p:nvSpPr>
        <p:spPr bwMode="auto">
          <a:xfrm>
            <a:off x="2143125" y="1500188"/>
            <a:ext cx="428625" cy="4572000"/>
          </a:xfrm>
          <a:prstGeom prst="downArrow">
            <a:avLst>
              <a:gd name="adj1" fmla="val 50000"/>
              <a:gd name="adj2" fmla="val 50025"/>
            </a:avLst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76" name="오른쪽 화살표 16"/>
          <p:cNvSpPr>
            <a:spLocks noChangeArrowheads="1"/>
          </p:cNvSpPr>
          <p:nvPr/>
        </p:nvSpPr>
        <p:spPr bwMode="auto">
          <a:xfrm>
            <a:off x="357188" y="6072188"/>
            <a:ext cx="1714500" cy="357187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Questions We Raise</a:t>
            </a:r>
            <a:endParaRPr lang="ko-KR" altLang="en-US" smtClean="0"/>
          </a:p>
        </p:txBody>
      </p:sp>
      <p:sp>
        <p:nvSpPr>
          <p:cNvPr id="17411" name="내용 개체 틀 2"/>
          <p:cNvSpPr>
            <a:spLocks noGrp="1"/>
          </p:cNvSpPr>
          <p:nvPr>
            <p:ph idx="1"/>
          </p:nvPr>
        </p:nvSpPr>
        <p:spPr>
          <a:xfrm>
            <a:off x="500033" y="1785926"/>
            <a:ext cx="8251161" cy="4572000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What are the main characteristics of online </a:t>
            </a:r>
            <a:r>
              <a:rPr lang="en-US" altLang="ko-KR" dirty="0" err="1" smtClean="0"/>
              <a:t>SNSs</a:t>
            </a:r>
            <a:r>
              <a:rPr lang="en-US" altLang="ko-KR" dirty="0" smtClean="0"/>
              <a:t>?</a:t>
            </a:r>
          </a:p>
          <a:p>
            <a:pPr eaLnBrk="1" hangingPunct="1"/>
            <a:r>
              <a:rPr lang="en-US" altLang="ko-KR" dirty="0" smtClean="0"/>
              <a:t>How representative is a sample network?</a:t>
            </a:r>
          </a:p>
          <a:p>
            <a:pPr eaLnBrk="1" hangingPunct="1"/>
            <a:r>
              <a:rPr lang="en-US" altLang="ko-KR" dirty="0" smtClean="0"/>
              <a:t>How does a social network evolve?</a:t>
            </a:r>
          </a:p>
          <a:p>
            <a:pPr eaLnBrk="1" hangingPunct="1"/>
            <a:endParaRPr lang="en-US" altLang="ko-KR" dirty="0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A9F82B-426C-49AC-9CDC-78C22995AF36}" type="slidenum">
              <a:rPr lang="ko-KR" altLang="en-US" smtClean="0"/>
              <a:pPr/>
              <a:t>55</a:t>
            </a:fld>
            <a:endParaRPr lang="en-US" altLang="ko-K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Historical Analysis</a:t>
            </a:r>
            <a:endParaRPr lang="ko-KR" altLang="en-US" smtClean="0"/>
          </a:p>
        </p:txBody>
      </p:sp>
      <p:sp>
        <p:nvSpPr>
          <p:cNvPr id="23555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D796B2-2DC7-48F1-BD7A-740A2268BE83}" type="slidenum">
              <a:rPr lang="ko-KR" altLang="en-US" smtClean="0"/>
              <a:pPr/>
              <a:t>56</a:t>
            </a:fld>
            <a:endParaRPr lang="en-US" altLang="ko-KR" smtClean="0"/>
          </a:p>
        </p:txBody>
      </p:sp>
      <p:pic>
        <p:nvPicPr>
          <p:cNvPr id="23556" name="그림 4" descr="saturat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71625"/>
            <a:ext cx="6786563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Degree Distribution</a:t>
            </a:r>
            <a:endParaRPr lang="ko-KR" altLang="en-US" smtClean="0"/>
          </a:p>
        </p:txBody>
      </p:sp>
      <p:sp>
        <p:nvSpPr>
          <p:cNvPr id="19459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F503FF-B06F-4D31-B0E8-A30693769CC8}" type="slidenum">
              <a:rPr lang="ko-KR" altLang="en-US" smtClean="0"/>
              <a:pPr/>
              <a:t>57</a:t>
            </a:fld>
            <a:endParaRPr lang="en-US" altLang="ko-KR" smtClean="0"/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22447" y="2285992"/>
            <a:ext cx="6164263" cy="4525962"/>
          </a:xfrm>
          <a:noFill/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2428875" y="6488113"/>
            <a:ext cx="422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>
                <a:latin typeface="맑은 고딕" pitchFamily="50" charset="-127"/>
                <a:ea typeface="맑은 고딕" pitchFamily="50" charset="-127"/>
              </a:rPr>
              <a:t>Figure 1-(a): degree distribution, CCDF</a:t>
            </a:r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357438" y="1428750"/>
            <a:ext cx="4495800" cy="646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600"/>
              <a:t>Two</a:t>
            </a:r>
            <a:r>
              <a:rPr lang="en-US" altLang="ko-KR" sz="3600">
                <a:solidFill>
                  <a:srgbClr val="FF0000"/>
                </a:solidFill>
              </a:rPr>
              <a:t> </a:t>
            </a:r>
            <a:r>
              <a:rPr lang="en-US" altLang="ko-KR" sz="3600"/>
              <a:t>scaling regions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571625"/>
            <a:ext cx="69532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제목 5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14400"/>
          </a:xfrm>
        </p:spPr>
        <p:txBody>
          <a:bodyPr/>
          <a:lstStyle/>
          <a:p>
            <a:r>
              <a:rPr lang="en-US" altLang="ko-KR" sz="3600" dirty="0" smtClean="0"/>
              <a:t>Clustering Coefficient Distribution</a:t>
            </a:r>
            <a:endParaRPr lang="ko-KR" altLang="en-US" sz="3600" dirty="0" smtClean="0"/>
          </a:p>
        </p:txBody>
      </p:sp>
      <p:sp>
        <p:nvSpPr>
          <p:cNvPr id="20484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49E13E-BC75-44CD-AE60-6F3659C68BEF}" type="slidenum">
              <a:rPr lang="ko-KR" altLang="en-US" smtClean="0"/>
              <a:pPr/>
              <a:t>58</a:t>
            </a:fld>
            <a:endParaRPr lang="en-US" altLang="ko-KR" smtClean="0"/>
          </a:p>
        </p:txBody>
      </p:sp>
      <p:sp>
        <p:nvSpPr>
          <p:cNvPr id="15365" name="Oval 6"/>
          <p:cNvSpPr>
            <a:spLocks noChangeArrowheads="1"/>
          </p:cNvSpPr>
          <p:nvPr/>
        </p:nvSpPr>
        <p:spPr bwMode="auto">
          <a:xfrm>
            <a:off x="3571875" y="2428875"/>
            <a:ext cx="2016125" cy="13668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Degree Correlation</a:t>
            </a:r>
            <a:endParaRPr lang="ko-KR" altLang="en-US" smtClean="0"/>
          </a:p>
        </p:txBody>
      </p:sp>
      <p:sp>
        <p:nvSpPr>
          <p:cNvPr id="21507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E40AD6-5177-4F7F-9F90-FE3AB6674E52}" type="slidenum">
              <a:rPr lang="ko-KR" altLang="en-US" smtClean="0"/>
              <a:pPr/>
              <a:t>59</a:t>
            </a:fld>
            <a:endParaRPr lang="en-US" altLang="ko-KR" smtClean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425" y="1566863"/>
            <a:ext cx="69151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Oval 6"/>
          <p:cNvSpPr>
            <a:spLocks noChangeArrowheads="1"/>
          </p:cNvSpPr>
          <p:nvPr/>
        </p:nvSpPr>
        <p:spPr bwMode="auto">
          <a:xfrm>
            <a:off x="4067175" y="1978025"/>
            <a:ext cx="1512888" cy="2663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390" name="Oval 7"/>
          <p:cNvSpPr>
            <a:spLocks noChangeArrowheads="1"/>
          </p:cNvSpPr>
          <p:nvPr/>
        </p:nvSpPr>
        <p:spPr bwMode="auto">
          <a:xfrm>
            <a:off x="1403350" y="2552700"/>
            <a:ext cx="4176713" cy="8651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391" name="Oval 8"/>
          <p:cNvSpPr>
            <a:spLocks noChangeArrowheads="1"/>
          </p:cNvSpPr>
          <p:nvPr/>
        </p:nvSpPr>
        <p:spPr bwMode="auto">
          <a:xfrm>
            <a:off x="3708400" y="3560763"/>
            <a:ext cx="4319588" cy="7921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5848350" y="2967038"/>
            <a:ext cx="2336800" cy="4619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b="1"/>
              <a:t>Not assortative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1" grpId="0" animBg="1"/>
      <p:bldP spid="163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Graham Bell’s Illustration</a:t>
            </a:r>
            <a:endParaRPr lang="ko-KR" altLang="en-US" dirty="0"/>
          </a:p>
        </p:txBody>
      </p:sp>
      <p:pic>
        <p:nvPicPr>
          <p:cNvPr id="11" name="그림 10" descr="Graham-Bell-Telephone-Sketch-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1285860"/>
            <a:ext cx="3248025" cy="552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366838"/>
            <a:ext cx="75723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Average Path Length</a:t>
            </a:r>
            <a:endParaRPr lang="ko-KR" altLang="en-US" smtClean="0"/>
          </a:p>
        </p:txBody>
      </p:sp>
      <p:sp>
        <p:nvSpPr>
          <p:cNvPr id="22532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B31362-5BCD-4F10-8E19-EB1034128795}" type="slidenum">
              <a:rPr lang="ko-KR" altLang="en-US" smtClean="0"/>
              <a:pPr/>
              <a:t>60</a:t>
            </a:fld>
            <a:endParaRPr lang="en-US" altLang="ko-KR" smtClean="0"/>
          </a:p>
        </p:txBody>
      </p:sp>
      <p:sp>
        <p:nvSpPr>
          <p:cNvPr id="17413" name="직사각형 5"/>
          <p:cNvSpPr>
            <a:spLocks noChangeArrowheads="1"/>
          </p:cNvSpPr>
          <p:nvPr/>
        </p:nvSpPr>
        <p:spPr bwMode="auto">
          <a:xfrm>
            <a:off x="5286375" y="3571875"/>
            <a:ext cx="785813" cy="1785938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4357688" y="2857500"/>
            <a:ext cx="3457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200" b="1">
                <a:solidFill>
                  <a:srgbClr val="FF0000"/>
                </a:solidFill>
              </a:rPr>
              <a:t>&lt; 5 is</a:t>
            </a:r>
            <a:r>
              <a:rPr lang="ko-KR" altLang="en-US" sz="3200" b="1">
                <a:solidFill>
                  <a:srgbClr val="FF0000"/>
                </a:solidFill>
              </a:rPr>
              <a:t> </a:t>
            </a:r>
            <a:r>
              <a:rPr lang="en-US" altLang="ko-KR" sz="3200" b="1">
                <a:solidFill>
                  <a:srgbClr val="FF0000"/>
                </a:solidFill>
              </a:rPr>
              <a:t>about 90%</a:t>
            </a:r>
            <a:endParaRPr lang="ko-KR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8713" y="1466850"/>
            <a:ext cx="68865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제목 7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01122" cy="914400"/>
          </a:xfrm>
        </p:spPr>
        <p:txBody>
          <a:bodyPr/>
          <a:lstStyle/>
          <a:p>
            <a:r>
              <a:rPr lang="en-US" altLang="ko-KR" sz="3600" dirty="0" smtClean="0"/>
              <a:t>Evolution of Degree Distributions</a:t>
            </a:r>
            <a:endParaRPr lang="ko-KR" altLang="en-US" sz="3600" dirty="0" smtClean="0"/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0042CF-F32D-4B46-9D7B-069ED4F0D5BC}" type="slidenum">
              <a:rPr lang="ko-KR" altLang="en-US" smtClean="0"/>
              <a:pPr/>
              <a:t>61</a:t>
            </a:fld>
            <a:endParaRPr lang="en-US" altLang="ko-KR" smtClean="0"/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 flipH="1" flipV="1">
            <a:off x="3995738" y="2506663"/>
            <a:ext cx="0" cy="649287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4582" name="Line 8"/>
          <p:cNvSpPr>
            <a:spLocks noChangeShapeType="1"/>
          </p:cNvSpPr>
          <p:nvPr/>
        </p:nvSpPr>
        <p:spPr bwMode="auto">
          <a:xfrm flipV="1">
            <a:off x="4932363" y="4164013"/>
            <a:ext cx="719137" cy="1587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4714875" y="2928938"/>
            <a:ext cx="2643188" cy="8302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400" b="1">
                <a:solidFill>
                  <a:srgbClr val="FF0000"/>
                </a:solidFill>
              </a:rPr>
              <a:t>Two kinds of driving 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395413"/>
            <a:ext cx="757237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Evolution of Path Length</a:t>
            </a:r>
            <a:endParaRPr lang="ko-KR" altLang="en-US" smtClean="0"/>
          </a:p>
        </p:txBody>
      </p:sp>
      <p:sp>
        <p:nvSpPr>
          <p:cNvPr id="27652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5A7945-FB3F-477B-A0F7-3EF4429CC26F}" type="slidenum">
              <a:rPr lang="ko-KR" altLang="en-US" smtClean="0"/>
              <a:pPr/>
              <a:t>62</a:t>
            </a:fld>
            <a:endParaRPr lang="en-US" altLang="ko-KR" smtClean="0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4427538" y="3395663"/>
            <a:ext cx="649287" cy="16430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3214688" y="5253038"/>
            <a:ext cx="3929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FF0000"/>
                </a:solidFill>
              </a:rPr>
              <a:t>Start of densification?</a:t>
            </a:r>
            <a:endParaRPr lang="ko-KR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How about </a:t>
            </a:r>
            <a:r>
              <a:rPr lang="en-US" altLang="ko-KR" dirty="0" err="1" smtClean="0"/>
              <a:t>myspace</a:t>
            </a:r>
            <a:r>
              <a:rPr lang="en-US" altLang="ko-KR" dirty="0" smtClean="0"/>
              <a:t> and </a:t>
            </a:r>
            <a:r>
              <a:rPr lang="en-US" altLang="ko-KR" dirty="0" err="1" smtClean="0"/>
              <a:t>orkut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362075"/>
            <a:ext cx="7239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Degree Distributions</a:t>
            </a:r>
            <a:endParaRPr lang="ko-KR" altLang="en-US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64C6F4-BCA3-4E32-A011-FDC52CB518D6}" type="slidenum">
              <a:rPr lang="ko-KR" altLang="en-US" smtClean="0"/>
              <a:pPr/>
              <a:t>64</a:t>
            </a:fld>
            <a:endParaRPr lang="en-US" altLang="ko-K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ko-KR" sz="4800" dirty="0" smtClean="0"/>
              <a:t>What did we learn?</a:t>
            </a:r>
            <a:endParaRPr lang="ko-KR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err="1" smtClean="0"/>
              <a:t>CYWORLD</a:t>
            </a:r>
            <a:r>
              <a:rPr lang="en-US" altLang="ko-KR" dirty="0" smtClean="0"/>
              <a:t> is saturated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but continues to grow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err="1" smtClean="0"/>
              <a:t>myspace</a:t>
            </a:r>
            <a:r>
              <a:rPr lang="en-US" altLang="ko-KR" dirty="0" smtClean="0"/>
              <a:t> fast growing thru “cyber-only” relationships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err="1" smtClean="0"/>
              <a:t>POINTs</a:t>
            </a:r>
            <a:r>
              <a:rPr lang="en-US" altLang="ko-KR" dirty="0" smtClean="0"/>
              <a:t> to </a:t>
            </a:r>
            <a:r>
              <a:rPr lang="en-US" altLang="ko-KR" dirty="0" err="1" smtClean="0"/>
              <a:t>POnDER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Today’s Telephone Network</a:t>
            </a:r>
            <a:endParaRPr lang="ko-KR" altLang="en-US" dirty="0"/>
          </a:p>
        </p:txBody>
      </p:sp>
      <p:pic>
        <p:nvPicPr>
          <p:cNvPr id="4" name="그림 3" descr="att_noc_01%5B1%5D%5B2%5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603783"/>
            <a:ext cx="6072230" cy="4825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Ease of data collection</a:t>
            </a:r>
            <a:endParaRPr lang="ko-KR" altLang="en-US" dirty="0"/>
          </a:p>
        </p:txBody>
      </p:sp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Complete data rather than sampled set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Am I asking all the questions?</a:t>
            </a:r>
            <a:endParaRPr lang="ko-KR" altLang="en-US" dirty="0"/>
          </a:p>
        </p:txBody>
      </p:sp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Or are there many more?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685800" y="264318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``People search, watch, and keep in touch”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ko-KR" dirty="0" smtClean="0">
                <a:solidFill>
                  <a:schemeClr val="tx1"/>
                </a:solidFill>
              </a:rPr>
              <a:t>-- </a:t>
            </a:r>
            <a:r>
              <a:rPr lang="en-US" altLang="ko-KR" i="1" dirty="0" smtClean="0">
                <a:solidFill>
                  <a:schemeClr val="tx1"/>
                </a:solidFill>
              </a:rPr>
              <a:t>Yong-Yeol Ahn</a:t>
            </a:r>
            <a:endParaRPr lang="ko-KR" alt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Alexa.com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2500298" y="1863740"/>
          <a:ext cx="3857652" cy="370840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930806"/>
                <a:gridCol w="2926846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Yahoo.com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MSN.com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Google.com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YouTube.com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Live.com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MySpace.com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Baidu.com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Orkut.com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Wikipedia.org</a:t>
                      </a:r>
                      <a:endParaRPr lang="en-US" altLang="ko-K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qq.com</a:t>
                      </a:r>
                      <a:endParaRPr lang="en-US" altLang="ko-K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04703" y="628652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2007.6.26.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2500298" y="1857364"/>
            <a:ext cx="3857652" cy="357190"/>
          </a:xfrm>
          <a:prstGeom prst="round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2500298" y="2643182"/>
            <a:ext cx="3857652" cy="357190"/>
          </a:xfrm>
          <a:prstGeom prst="round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500298" y="4071942"/>
            <a:ext cx="3857652" cy="357190"/>
          </a:xfrm>
          <a:prstGeom prst="round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2500298" y="5214950"/>
            <a:ext cx="3857652" cy="357190"/>
          </a:xfrm>
          <a:prstGeom prst="round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2500298" y="3000372"/>
            <a:ext cx="3857652" cy="357190"/>
          </a:xfrm>
          <a:prstGeom prst="round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2500298" y="3357562"/>
            <a:ext cx="3857652" cy="357190"/>
          </a:xfrm>
          <a:prstGeom prst="round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2500298" y="2285992"/>
            <a:ext cx="3857652" cy="357190"/>
          </a:xfrm>
          <a:prstGeom prst="round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2500298" y="3714752"/>
            <a:ext cx="3857652" cy="357190"/>
          </a:xfrm>
          <a:prstGeom prst="round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2500298" y="4500570"/>
            <a:ext cx="3857652" cy="357190"/>
          </a:xfrm>
          <a:prstGeom prst="round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ko-KR" sz="4800" dirty="0" smtClean="0"/>
              <a:t>Web </a:t>
            </a:r>
            <a:r>
              <a:rPr lang="en-US" altLang="ko-KR" sz="4800" dirty="0" err="1" smtClean="0"/>
              <a:t>N.</a:t>
            </a:r>
            <a:r>
              <a:rPr lang="en-US" altLang="ko-KR" sz="4800" dirty="0" err="1" smtClean="0">
                <a:latin typeface="+mj-lt"/>
              </a:rPr>
              <a:t>0</a:t>
            </a:r>
            <a:r>
              <a:rPr lang="en-US" altLang="ko-KR" sz="4800" dirty="0" smtClean="0"/>
              <a:t>: </a:t>
            </a:r>
          </a:p>
          <a:p>
            <a:r>
              <a:rPr lang="en-US" altLang="ko-KR" sz="4800" dirty="0" smtClean="0"/>
              <a:t>What sciences will it take?</a:t>
            </a:r>
          </a:p>
          <a:p>
            <a:r>
              <a:rPr lang="en-US" altLang="ko-KR" sz="4800" dirty="0" smtClean="0"/>
              <a:t>	           </a:t>
            </a:r>
            <a:r>
              <a:rPr lang="en-US" altLang="ko-KR" sz="4400" i="1" dirty="0" smtClean="0"/>
              <a:t>-- </a:t>
            </a:r>
            <a:r>
              <a:rPr lang="en-US" altLang="ko-KR" sz="4400" i="1" dirty="0" err="1" smtClean="0"/>
              <a:t>Prabhakar</a:t>
            </a:r>
            <a:r>
              <a:rPr lang="en-US" altLang="ko-KR" sz="4400" i="1" dirty="0" smtClean="0"/>
              <a:t> </a:t>
            </a:r>
            <a:r>
              <a:rPr lang="en-US" altLang="ko-KR" sz="4400" i="1" dirty="0" err="1" smtClean="0"/>
              <a:t>Raghavan</a:t>
            </a:r>
            <a:endParaRPr lang="ko-KR" altLang="en-US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ko-KR" sz="4800" dirty="0" smtClean="0"/>
              <a:t>Where do I go from here?</a:t>
            </a:r>
            <a:endParaRPr lang="ko-KR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400" dirty="0" smtClean="0"/>
              <a:t>[1] Ahn et al., “Analysis of Topological Characteristics of Huge Online Social Networks,” WWW 2007</a:t>
            </a:r>
          </a:p>
          <a:p>
            <a:pPr>
              <a:buNone/>
            </a:pPr>
            <a:r>
              <a:rPr lang="en-US" altLang="ko-KR" sz="2400" dirty="0" smtClean="0"/>
              <a:t>[2] Cha et al., “I tube, you tube, everybody tubes: analyzing the world’s largest user generated content video system,” ACM </a:t>
            </a:r>
            <a:r>
              <a:rPr lang="en-US" altLang="ko-KR" sz="2400" dirty="0" err="1" smtClean="0"/>
              <a:t>SIGCOMM</a:t>
            </a:r>
            <a:r>
              <a:rPr lang="en-US" altLang="ko-KR" sz="2400" dirty="0" smtClean="0"/>
              <a:t> IMC 2007 (best paper award)</a:t>
            </a:r>
          </a:p>
          <a:p>
            <a:pPr>
              <a:buNone/>
            </a:pPr>
            <a:r>
              <a:rPr lang="en-US" altLang="ko-KR" sz="2400" dirty="0" smtClean="0"/>
              <a:t>[3] Cha et al., “Watching television over nationwide IP multicast” under submission</a:t>
            </a:r>
          </a:p>
          <a:p>
            <a:pPr>
              <a:buNone/>
            </a:pPr>
            <a:r>
              <a:rPr lang="en-US" altLang="ko-KR" sz="2400" dirty="0" smtClean="0"/>
              <a:t>[4] Kwak et al., “Constructing word relationships from tags” in preparation</a:t>
            </a:r>
          </a:p>
          <a:p>
            <a:pPr>
              <a:buNone/>
            </a:pPr>
            <a:r>
              <a:rPr lang="en-US" altLang="ko-KR" sz="2400" dirty="0" smtClean="0"/>
              <a:t>[5]  </a:t>
            </a:r>
            <a:r>
              <a:rPr lang="en-US" altLang="ko-KR" sz="2400" dirty="0" err="1" smtClean="0"/>
              <a:t>Willinger</a:t>
            </a:r>
            <a:r>
              <a:rPr lang="en-US" altLang="ko-KR" sz="2400" dirty="0" smtClean="0"/>
              <a:t> et al., “Scaling phenomena in the Internet: Critically examining criticality,” </a:t>
            </a:r>
            <a:r>
              <a:rPr lang="en-US" altLang="ko-KR" sz="2400" dirty="0" err="1" smtClean="0"/>
              <a:t>PNAS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vol</a:t>
            </a:r>
            <a:r>
              <a:rPr lang="en-US" altLang="ko-KR" sz="2400" dirty="0" smtClean="0"/>
              <a:t> 99, suppl. 1</a:t>
            </a:r>
          </a:p>
          <a:p>
            <a:pPr>
              <a:buNone/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People only talked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Predictable Behaviors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which translates to </a:t>
            </a:r>
            <a:endParaRPr lang="ko-KR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메트로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메트로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1372</TotalTime>
  <Words>1394</Words>
  <Application>Microsoft Office PowerPoint</Application>
  <PresentationFormat>화면 슬라이드 쇼(4:3)</PresentationFormat>
  <Paragraphs>478</Paragraphs>
  <Slides>78</Slides>
  <Notes>77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78</vt:i4>
      </vt:variant>
    </vt:vector>
  </HeadingPairs>
  <TitlesOfParts>
    <vt:vector size="79" baseType="lpstr">
      <vt:lpstr>메트로</vt:lpstr>
      <vt:lpstr>“People search, watch, and keep in touch”</vt:lpstr>
      <vt:lpstr>Alexa.com</vt:lpstr>
      <vt:lpstr>``People search, watch, and keep in touch” </vt:lpstr>
      <vt:lpstr>What did we do before Internet?</vt:lpstr>
      <vt:lpstr>Remember POTS?</vt:lpstr>
      <vt:lpstr>Graham Bell’s Illustration</vt:lpstr>
      <vt:lpstr>Today’s Telephone Network</vt:lpstr>
      <vt:lpstr>People only talked</vt:lpstr>
      <vt:lpstr>Predictable Behaviors</vt:lpstr>
      <vt:lpstr>Applicability of same user behavior model over time</vt:lpstr>
      <vt:lpstr>Easy planning and Management </vt:lpstr>
      <vt:lpstr>슬라이드 12</vt:lpstr>
      <vt:lpstr>``People search, watch, and keep in touch” </vt:lpstr>
      <vt:lpstr>슬라이드 14</vt:lpstr>
      <vt:lpstr>슬라이드 15</vt:lpstr>
      <vt:lpstr>``People search”</vt:lpstr>
      <vt:lpstr>``People watch”</vt:lpstr>
      <vt:lpstr>Implications (I)</vt:lpstr>
      <vt:lpstr>Implications (II)</vt:lpstr>
      <vt:lpstr>``People stay in touch”</vt:lpstr>
      <vt:lpstr>슬라이드 21</vt:lpstr>
      <vt:lpstr>``People search”</vt:lpstr>
      <vt:lpstr>``People watch”</vt:lpstr>
      <vt:lpstr>``People stay in touch”</vt:lpstr>
      <vt:lpstr>I Tube, you tube,  everybody tubes </vt:lpstr>
      <vt:lpstr>YouTube System</vt:lpstr>
      <vt:lpstr>Video Example</vt:lpstr>
      <vt:lpstr>Content producers, consumers</vt:lpstr>
      <vt:lpstr>슬라이드 29</vt:lpstr>
      <vt:lpstr>Zipf (Power) with exp cutoff </vt:lpstr>
      <vt:lpstr>Popularity Evolution</vt:lpstr>
      <vt:lpstr>Age of daily viewed videos</vt:lpstr>
      <vt:lpstr>Watching  Television  Over Nationwide  IP Multicast</vt:lpstr>
      <vt:lpstr>Quality-assured IPTV architecture</vt:lpstr>
      <vt:lpstr>  Channel holding time</vt:lpstr>
      <vt:lpstr> Number of viewers over time</vt:lpstr>
      <vt:lpstr> Channel popularity</vt:lpstr>
      <vt:lpstr> Static vs Dynamic Multicast Trees</vt:lpstr>
      <vt:lpstr>Alternate designs for live TV</vt:lpstr>
      <vt:lpstr>Example routing</vt:lpstr>
      <vt:lpstr>User Clustering</vt:lpstr>
      <vt:lpstr>Channel Correlation</vt:lpstr>
      <vt:lpstr>Analsys of huge online social networking services</vt:lpstr>
      <vt:lpstr>CyWorld</vt:lpstr>
      <vt:lpstr>MySPACE</vt:lpstr>
      <vt:lpstr>Orkut</vt:lpstr>
      <vt:lpstr>Online Social Networking Services</vt:lpstr>
      <vt:lpstr>CyWorld</vt:lpstr>
      <vt:lpstr>My CyWorld “Mini-Homepage”</vt:lpstr>
      <vt:lpstr>CyWorld Data Sets</vt:lpstr>
      <vt:lpstr>MySpace Data Set</vt:lpstr>
      <vt:lpstr>Orkut Data Set</vt:lpstr>
      <vt:lpstr>Metrics of Interest</vt:lpstr>
      <vt:lpstr>Assortative Mixing</vt:lpstr>
      <vt:lpstr>Questions We Raise</vt:lpstr>
      <vt:lpstr>Historical Analysis</vt:lpstr>
      <vt:lpstr>Degree Distribution</vt:lpstr>
      <vt:lpstr>Clustering Coefficient Distribution</vt:lpstr>
      <vt:lpstr>Degree Correlation</vt:lpstr>
      <vt:lpstr>Average Path Length</vt:lpstr>
      <vt:lpstr>Evolution of Degree Distributions</vt:lpstr>
      <vt:lpstr>Evolution of Path Length</vt:lpstr>
      <vt:lpstr>How about myspace and orkut?</vt:lpstr>
      <vt:lpstr>Degree Distributions</vt:lpstr>
      <vt:lpstr>슬라이드 65</vt:lpstr>
      <vt:lpstr>CYWORLD is saturated</vt:lpstr>
      <vt:lpstr>but continues to grow</vt:lpstr>
      <vt:lpstr>myspace fast growing thru “cyber-only” relationships</vt:lpstr>
      <vt:lpstr>POINTs to POnDER</vt:lpstr>
      <vt:lpstr>Ease of data collection</vt:lpstr>
      <vt:lpstr>Complete data rather than sampled set</vt:lpstr>
      <vt:lpstr>Am I asking all the questions?</vt:lpstr>
      <vt:lpstr>Or are there many more?</vt:lpstr>
      <vt:lpstr>``People search, watch, and keep in touch” </vt:lpstr>
      <vt:lpstr>Alexa.com</vt:lpstr>
      <vt:lpstr>슬라이드 76</vt:lpstr>
      <vt:lpstr>슬라이드 77</vt:lpstr>
      <vt:lpstr>References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Analysis of  User Behaviors</dc:title>
  <dc:creator>Microsoft Corporation</dc:creator>
  <cp:lastModifiedBy>sbmoon</cp:lastModifiedBy>
  <cp:revision>56</cp:revision>
  <dcterms:created xsi:type="dcterms:W3CDTF">2006-10-05T04:04:58Z</dcterms:created>
  <dcterms:modified xsi:type="dcterms:W3CDTF">2007-07-27T03:32:55Z</dcterms:modified>
</cp:coreProperties>
</file>