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416" r:id="rId2"/>
    <p:sldId id="417" r:id="rId3"/>
    <p:sldId id="418" r:id="rId4"/>
    <p:sldId id="419" r:id="rId5"/>
    <p:sldId id="420" r:id="rId6"/>
    <p:sldId id="421" r:id="rId7"/>
    <p:sldId id="425" r:id="rId8"/>
    <p:sldId id="424" r:id="rId9"/>
    <p:sldId id="422" r:id="rId10"/>
    <p:sldId id="428" r:id="rId11"/>
    <p:sldId id="427" r:id="rId12"/>
    <p:sldId id="423" r:id="rId13"/>
    <p:sldId id="42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79" autoAdjust="0"/>
  </p:normalViewPr>
  <p:slideViewPr>
    <p:cSldViewPr>
      <p:cViewPr varScale="1">
        <p:scale>
          <a:sx n="51" d="100"/>
          <a:sy n="51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B8E5-8BB4-416B-9A3F-942CC30B5765}" type="datetimeFigureOut">
              <a:rPr lang="ko-KR" altLang="en-US" smtClean="0"/>
              <a:pPr/>
              <a:t>2009-07-14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97B2-F324-4BF9-AAC4-285B464D7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9F9D-7FE7-45F7-833E-A03CB81A2B15}" type="datetimeFigureOut">
              <a:rPr lang="ko-KR" altLang="en-US" smtClean="0"/>
              <a:pPr/>
              <a:t>2009-07-14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0CFA0-52FD-4250-ACF0-0E27C7F50A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428596" y="1428736"/>
            <a:ext cx="2070000" cy="71438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ko-KR" altLang="en-US" dirty="0">
              <a:latin typeface="Calibri" pitchFamily="34" charset="0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4572000" y="1428736"/>
            <a:ext cx="2070000" cy="7143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ko-KR" altLang="en-US" dirty="0">
              <a:latin typeface="Calibri" pitchFamily="34" charset="0"/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2500298" y="1428736"/>
            <a:ext cx="2070000" cy="714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ko-KR" altLang="en-US" dirty="0">
              <a:latin typeface="Calibri" pitchFamily="34" charset="0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6629188" y="1428736"/>
            <a:ext cx="2070000" cy="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ko-KR" altLang="en-US" dirty="0">
              <a:latin typeface="Calibri" pitchFamily="34" charset="0"/>
            </a:endParaRPr>
          </a:p>
        </p:txBody>
      </p:sp>
      <p:pic>
        <p:nvPicPr>
          <p:cNvPr id="11" name="그림 10" descr="antitle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6457250"/>
            <a:ext cx="2071670" cy="400750"/>
          </a:xfrm>
          <a:prstGeom prst="rect">
            <a:avLst/>
          </a:prstGeom>
        </p:spPr>
      </p:pic>
      <p:pic>
        <p:nvPicPr>
          <p:cNvPr id="12" name="그림 11" descr="kaist_logo.gif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072462" y="6477000"/>
            <a:ext cx="952500" cy="381000"/>
          </a:xfrm>
          <a:prstGeom prst="rect">
            <a:avLst/>
          </a:prstGeom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8" r:id="rId5"/>
    <p:sldLayoutId id="214748385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How to be an effective editor</a:t>
            </a:r>
            <a:br>
              <a:rPr lang="en-US" altLang="ko-KR" dirty="0" smtClean="0"/>
            </a:br>
            <a:r>
              <a:rPr lang="en-US" altLang="ko-KR" dirty="0" smtClean="0"/>
              <a:t>for non-native-speaker students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6400800" cy="17526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2009.7.13.</a:t>
            </a:r>
          </a:p>
          <a:p>
            <a:r>
              <a:rPr lang="en-US" altLang="ko-KR" dirty="0" smtClean="0">
                <a:solidFill>
                  <a:srgbClr val="0070C0"/>
                </a:solidFill>
              </a:rPr>
              <a:t>Sue Moon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KAIST\Teaching\General\check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29211">
            <a:off x="1430207" y="348111"/>
            <a:ext cx="571504" cy="47065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Your  extra mile for non-native students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altLang="ko-KR" b="1" dirty="0" smtClean="0"/>
              <a:t>#2 If the writing is grammatically correct but sounds wrong, </a:t>
            </a:r>
          </a:p>
          <a:p>
            <a:pPr lvl="1"/>
            <a:r>
              <a:rPr lang="en-US" altLang="ko-KR" dirty="0" smtClean="0"/>
              <a:t>Pick a paragraph and work phrase by phrase and sentence by sentence till the student gets it.  </a:t>
            </a:r>
          </a:p>
          <a:p>
            <a:pPr lvl="1"/>
            <a:r>
              <a:rPr lang="en-US" altLang="ko-KR" dirty="0" smtClean="0"/>
              <a:t>Work on that single paragraph till the paragraph sounds decent.  </a:t>
            </a:r>
          </a:p>
          <a:p>
            <a:pPr lvl="1"/>
            <a:r>
              <a:rPr lang="en-US" altLang="ko-KR" dirty="0" smtClean="0"/>
              <a:t>Don’t fix all the sentences yourself.  Make suggestions.  </a:t>
            </a:r>
            <a:r>
              <a:rPr lang="en-US" altLang="ko-KR" b="1" i="1" dirty="0" smtClean="0"/>
              <a:t>Be very very patient.</a:t>
            </a:r>
            <a:r>
              <a:rPr lang="en-US" altLang="ko-KR" dirty="0" smtClean="0"/>
              <a:t>  Work on just one paragraph or two.  This might take a few rounds (= a month!!!!)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 rot="20214751">
            <a:off x="1229143" y="189292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altLang="ko-KR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nd</a:t>
            </a:r>
            <a:endParaRPr lang="ko-KR" altLang="en-US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KAIST\Teaching\General\check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29211">
            <a:off x="1377430" y="348111"/>
            <a:ext cx="571504" cy="47065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Your  extra mile for non-native students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b="1" dirty="0" smtClean="0"/>
              <a:t>#3 If writing in the rest of a section is grammatically correct but still sounds wrong,</a:t>
            </a:r>
          </a:p>
          <a:p>
            <a:pPr lvl="1"/>
            <a:r>
              <a:rPr lang="en-US" altLang="ko-KR" dirty="0" smtClean="0"/>
              <a:t>Pick a section (intro, motivation, or the first main section) and repeat #2</a:t>
            </a:r>
          </a:p>
          <a:p>
            <a:pPr lvl="1"/>
            <a:r>
              <a:rPr lang="en-US" altLang="ko-KR" dirty="0" smtClean="0"/>
              <a:t>Repeat the same comments you gave on #2 until they dig in.</a:t>
            </a:r>
          </a:p>
          <a:p>
            <a:pPr lvl="1"/>
            <a:r>
              <a:rPr lang="en-US" altLang="ko-KR" b="1" i="1" dirty="0" smtClean="0"/>
              <a:t>Be very very patient.</a:t>
            </a:r>
            <a:r>
              <a:rPr lang="en-US" altLang="ko-KR" dirty="0" smtClean="0"/>
              <a:t>  This might take a few rounds (= more than a month!!!!)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 rot="20214751">
            <a:off x="1233952" y="189292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n-US" altLang="ko-KR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rd</a:t>
            </a:r>
            <a:endParaRPr lang="ko-KR" altLang="en-US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Maxim as an editor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Never let yourself be the bottleneck</a:t>
            </a:r>
          </a:p>
          <a:p>
            <a:pPr lvl="1"/>
            <a:r>
              <a:rPr lang="en-US" altLang="ko-KR" dirty="0" smtClean="0"/>
              <a:t>Determine if you’re at #1 or #2</a:t>
            </a:r>
          </a:p>
          <a:p>
            <a:pPr lvl="1"/>
            <a:r>
              <a:rPr lang="en-US" altLang="ko-KR" dirty="0" smtClean="0"/>
              <a:t>Either way, act on it and give prompt feedback</a:t>
            </a:r>
          </a:p>
          <a:p>
            <a:pPr lvl="1"/>
            <a:r>
              <a:rPr lang="en-US" altLang="ko-KR" dirty="0" smtClean="0"/>
              <a:t>The difference between #2 and #3 is the time:  #2 and #3 should take the same amount of time for you.</a:t>
            </a:r>
          </a:p>
          <a:p>
            <a:pPr lvl="1"/>
            <a:r>
              <a:rPr lang="en-US" altLang="ko-KR" dirty="0" smtClean="0"/>
              <a:t>Don’t hold on to your student’s writing for more than a week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You don’t </a:t>
            </a:r>
            <a:r>
              <a:rPr lang="en-US" altLang="ko-KR" dirty="0" err="1" smtClean="0"/>
              <a:t>wanna</a:t>
            </a:r>
            <a:r>
              <a:rPr lang="en-US" altLang="ko-KR" dirty="0" smtClean="0"/>
              <a:t> be an advisor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who yells at students for the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sentence and stops there</a:t>
            </a:r>
          </a:p>
          <a:p>
            <a:r>
              <a:rPr lang="en-US" altLang="ko-KR" dirty="0" smtClean="0"/>
              <a:t>who holds on to their writing for a month and makes them miss a deadline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 of this presentation is </a:t>
            </a:r>
            <a:r>
              <a:rPr lang="en-US" altLang="ko-KR" b="1" i="1" dirty="0" smtClean="0">
                <a:solidFill>
                  <a:srgbClr val="FF0000"/>
                </a:solidFill>
              </a:rPr>
              <a:t>NOT</a:t>
            </a:r>
            <a:endParaRPr lang="ko-KR" altLang="en-US" b="1" i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teach you how to write well</a:t>
            </a:r>
          </a:p>
          <a:p>
            <a:r>
              <a:rPr lang="en-US" altLang="ko-KR" dirty="0" smtClean="0"/>
              <a:t>To tell your students how to write well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4400" b="1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en-US" altLang="ko-KR" dirty="0" smtClean="0"/>
              <a:t>To teach you how to tell your students to write well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PhD advisor’s role as an editor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Helps you choose a venue for publication</a:t>
            </a:r>
          </a:p>
          <a:p>
            <a:pPr lvl="1"/>
            <a:r>
              <a:rPr lang="en-US" altLang="ko-KR" dirty="0" smtClean="0"/>
              <a:t>Slightly different from traditional role of editor because typically an editor comes with publisher</a:t>
            </a:r>
          </a:p>
          <a:p>
            <a:r>
              <a:rPr lang="en-US" altLang="ko-KR" dirty="0" smtClean="0"/>
              <a:t>Helps you structure a paper</a:t>
            </a:r>
          </a:p>
          <a:p>
            <a:r>
              <a:rPr lang="en-US" altLang="ko-KR" dirty="0" smtClean="0"/>
              <a:t>Checks if all relevant related work is accounted for</a:t>
            </a:r>
          </a:p>
          <a:p>
            <a:r>
              <a:rPr lang="en-US" altLang="ko-KR" dirty="0" smtClean="0"/>
              <a:t>Helps you with the actual writing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Non-native-English students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Should not turn your advisor of Computer Science into an English teacher</a:t>
            </a:r>
          </a:p>
          <a:p>
            <a:pPr lvl="1"/>
            <a:r>
              <a:rPr lang="en-US" altLang="ko-KR" dirty="0" smtClean="0"/>
              <a:t>Achieve decent command of English</a:t>
            </a:r>
          </a:p>
          <a:p>
            <a:pPr lvl="1"/>
            <a:r>
              <a:rPr lang="en-US" altLang="ko-KR" dirty="0" smtClean="0"/>
              <a:t>Master “the Elements of Style”</a:t>
            </a:r>
          </a:p>
          <a:p>
            <a:pPr lvl="1"/>
            <a:r>
              <a:rPr lang="en-US" altLang="ko-KR" dirty="0" smtClean="0"/>
              <a:t>Read and re-read “Writing for Computer Science” by Justin </a:t>
            </a:r>
            <a:r>
              <a:rPr lang="en-US" altLang="ko-KR" dirty="0" err="1" smtClean="0"/>
              <a:t>Sobel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Review a few presentations on “how to write well”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Still non-native students need help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Paper title</a:t>
            </a:r>
          </a:p>
          <a:p>
            <a:pPr lvl="1"/>
            <a:r>
              <a:rPr lang="en-US" altLang="ko-KR" dirty="0" smtClean="0"/>
              <a:t>What keywords should be included and not</a:t>
            </a:r>
          </a:p>
          <a:p>
            <a:r>
              <a:rPr lang="en-US" altLang="ko-KR" dirty="0" smtClean="0"/>
              <a:t>Paragraph structuring</a:t>
            </a:r>
          </a:p>
          <a:p>
            <a:pPr lvl="1"/>
            <a:r>
              <a:rPr lang="en-US" altLang="ko-KR" dirty="0" smtClean="0"/>
              <a:t>How to begin a paragraph</a:t>
            </a:r>
          </a:p>
          <a:p>
            <a:r>
              <a:rPr lang="en-US" altLang="ko-KR" dirty="0" smtClean="0"/>
              <a:t>Sentence-by-sentence structuring</a:t>
            </a:r>
          </a:p>
          <a:p>
            <a:pPr lvl="1"/>
            <a:r>
              <a:rPr lang="en-US" altLang="ko-KR" dirty="0" smtClean="0"/>
              <a:t>How to connect a sentence into next</a:t>
            </a:r>
          </a:p>
          <a:p>
            <a:r>
              <a:rPr lang="en-US" altLang="ko-KR" dirty="0" smtClean="0"/>
              <a:t>Sentence structuring</a:t>
            </a:r>
          </a:p>
          <a:p>
            <a:pPr lvl="1"/>
            <a:r>
              <a:rPr lang="en-US" altLang="ko-KR" dirty="0" smtClean="0"/>
              <a:t>How to construct a sentence</a:t>
            </a:r>
          </a:p>
          <a:p>
            <a:pPr>
              <a:buNone/>
            </a:pPr>
            <a:r>
              <a:rPr lang="en-US" altLang="ko-KR" i="1" dirty="0" smtClean="0">
                <a:solidFill>
                  <a:srgbClr val="FF0000"/>
                </a:solidFill>
              </a:rPr>
              <a:t>Habits of all above very language-dependent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Common habits of Korean students (I)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Paper title often too generic</a:t>
            </a:r>
          </a:p>
          <a:p>
            <a:pPr lvl="1"/>
            <a:r>
              <a:rPr lang="en-US" altLang="ko-KR" dirty="0" smtClean="0"/>
              <a:t>“XXX system design”</a:t>
            </a:r>
          </a:p>
          <a:p>
            <a:pPr lvl="1"/>
            <a:r>
              <a:rPr lang="en-US" altLang="ko-KR" i="1" dirty="0" smtClean="0">
                <a:solidFill>
                  <a:srgbClr val="FF0000"/>
                </a:solidFill>
              </a:rPr>
              <a:t>Title should carry the key message of the work</a:t>
            </a:r>
          </a:p>
          <a:p>
            <a:r>
              <a:rPr lang="en-US" altLang="ko-KR" dirty="0" smtClean="0"/>
              <a:t>The most important thing to say comes at last</a:t>
            </a:r>
          </a:p>
          <a:p>
            <a:pPr lvl="1"/>
            <a:r>
              <a:rPr lang="en-US" altLang="ko-KR" dirty="0" smtClean="0"/>
              <a:t>Either at the end of a sentence or a paragraph; always at the end</a:t>
            </a:r>
          </a:p>
          <a:p>
            <a:pPr lvl="1"/>
            <a:r>
              <a:rPr lang="en-US" altLang="ko-KR" i="1" dirty="0" smtClean="0">
                <a:solidFill>
                  <a:srgbClr val="FF0000"/>
                </a:solidFill>
              </a:rPr>
              <a:t>Bring it up front.  Deliver the punch line in the first sentence of the paragraph!!</a:t>
            </a:r>
          </a:p>
          <a:p>
            <a:endParaRPr lang="ko-KR" altLang="en-US" i="1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Common habits of Korean students (II)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passive voice all too often</a:t>
            </a:r>
          </a:p>
          <a:p>
            <a:pPr lvl="1"/>
            <a:r>
              <a:rPr lang="en-US" altLang="ko-KR" i="1" dirty="0" smtClean="0">
                <a:solidFill>
                  <a:srgbClr val="FF0000"/>
                </a:solidFill>
              </a:rPr>
              <a:t>Remove all sentences in passive voice</a:t>
            </a:r>
          </a:p>
          <a:p>
            <a:r>
              <a:rPr lang="en-US" altLang="ko-KR" dirty="0" smtClean="0"/>
              <a:t>Sentences are often too long or connected for no reason</a:t>
            </a:r>
          </a:p>
          <a:p>
            <a:pPr lvl="1"/>
            <a:r>
              <a:rPr lang="en-US" altLang="ko-KR" i="1" dirty="0" smtClean="0">
                <a:solidFill>
                  <a:srgbClr val="FF0000"/>
                </a:solidFill>
              </a:rPr>
              <a:t>Cut them into simple sentences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As an editor for non-native speakers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have to do a little more than for native speakers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IST\Teaching\General\check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29211">
            <a:off x="1377430" y="348111"/>
            <a:ext cx="571504" cy="47065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Your  extra mile for non-native students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b="1" dirty="0" smtClean="0"/>
              <a:t>#1 If you are getting annoyed at grammar/spelling errors</a:t>
            </a:r>
          </a:p>
          <a:p>
            <a:pPr lvl="1"/>
            <a:r>
              <a:rPr lang="en-US" altLang="ko-KR" dirty="0" smtClean="0"/>
              <a:t>Send your student back to English class.  Not worth your time.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 rot="20214751">
            <a:off x="1276432" y="189292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altLang="ko-KR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st</a:t>
            </a:r>
            <a:endParaRPr lang="ko-KR" altLang="en-US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ewoon-IMC08-sty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 rtlCol="0" anchor="ctr">
        <a:noAutofit/>
      </a:bodyPr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haewoon-IMC08-style</Template>
  <TotalTime>3357</TotalTime>
  <Words>599</Words>
  <Application>Microsoft Office PowerPoint</Application>
  <PresentationFormat>화면 슬라이드 쇼(4:3)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haewoon-IMC08-style</vt:lpstr>
      <vt:lpstr>How to be an effective editor for non-native-speaker students</vt:lpstr>
      <vt:lpstr>Goal of this presentation is NOT</vt:lpstr>
      <vt:lpstr>PhD advisor’s role as an editor</vt:lpstr>
      <vt:lpstr>Non-native-English students</vt:lpstr>
      <vt:lpstr>Still non-native students need help</vt:lpstr>
      <vt:lpstr>Common habits of Korean students (I)</vt:lpstr>
      <vt:lpstr>Common habits of Korean students (II)</vt:lpstr>
      <vt:lpstr>As an editor for non-native speakers</vt:lpstr>
      <vt:lpstr>Your  extra mile for non-native students</vt:lpstr>
      <vt:lpstr>Your  extra mile for non-native students</vt:lpstr>
      <vt:lpstr>Your  extra mile for non-native students</vt:lpstr>
      <vt:lpstr>Maxim as an editor</vt:lpstr>
      <vt:lpstr>You don’t wanna be an advisor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 of  User Behaviors</dc:title>
  <dc:creator>Microsoft Corporation</dc:creator>
  <cp:lastModifiedBy>sbmoon</cp:lastModifiedBy>
  <cp:revision>175</cp:revision>
  <dcterms:created xsi:type="dcterms:W3CDTF">2006-10-05T04:04:58Z</dcterms:created>
  <dcterms:modified xsi:type="dcterms:W3CDTF">2009-07-13T16:24:28Z</dcterms:modified>
</cp:coreProperties>
</file>