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82" r:id="rId8"/>
    <p:sldId id="263" r:id="rId9"/>
    <p:sldId id="262" r:id="rId10"/>
    <p:sldId id="264" r:id="rId11"/>
    <p:sldId id="266" r:id="rId12"/>
    <p:sldId id="265" r:id="rId13"/>
    <p:sldId id="267" r:id="rId14"/>
    <p:sldId id="276" r:id="rId15"/>
    <p:sldId id="268" r:id="rId16"/>
    <p:sldId id="269" r:id="rId17"/>
    <p:sldId id="270" r:id="rId18"/>
    <p:sldId id="271" r:id="rId19"/>
    <p:sldId id="272" r:id="rId20"/>
    <p:sldId id="275" r:id="rId21"/>
    <p:sldId id="278" r:id="rId22"/>
    <p:sldId id="277" r:id="rId23"/>
    <p:sldId id="279" r:id="rId24"/>
    <p:sldId id="281" r:id="rId2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60"/>
  </p:normalViewPr>
  <p:slideViewPr>
    <p:cSldViewPr>
      <p:cViewPr varScale="1">
        <p:scale>
          <a:sx n="200" d="100"/>
          <a:sy n="200" d="100"/>
        </p:scale>
        <p:origin x="-2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5E107FC-3DED-477F-A034-0FEC2DAA42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6996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912A2D-A300-4E51-96DA-B663B1AD8CD2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E107FC-3DED-477F-A034-0FEC2DAA420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E107FC-3DED-477F-A034-0FEC2DAA420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E107FC-3DED-477F-A034-0FEC2DAA420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E107FC-3DED-477F-A034-0FEC2DAA420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E107FC-3DED-477F-A034-0FEC2DAA420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E107FC-3DED-477F-A034-0FEC2DAA420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E107FC-3DED-477F-A034-0FEC2DAA420C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E107FC-3DED-477F-A034-0FEC2DAA420C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E107FC-3DED-477F-A034-0FEC2DAA420C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E107FC-3DED-477F-A034-0FEC2DAA420C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B36AB-036F-4370-B497-943711FD7DF6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E107FC-3DED-477F-A034-0FEC2DAA420C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E107FC-3DED-477F-A034-0FEC2DAA420C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E107FC-3DED-477F-A034-0FEC2DAA420C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775D6-BD7A-4253-B18A-28DC0E82579A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1A0C4-C072-4019-BF4D-B1D4789F48F3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67B8C-7AA1-428E-93DD-F30EA88485A6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9E5FD9-095C-48D5-892D-54F5E094822A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B4D211-2B40-44F1-BA01-2AEAFC5294A7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04E6E-37CB-4B06-9B53-DAB536A7EC63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5CDA6E-DBD5-47D5-9756-569347BF72A5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9AF51-7F20-4D04-853A-9008BE0C59E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7" name="Picture 6" descr="KAIST_logo_white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400800"/>
            <a:ext cx="1295400" cy="3598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E478F-7E19-4F1A-9C92-FBEC6A527E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76A3E-E197-4571-9EA5-A010B5D97C0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19E73-39E1-4311-AAFA-2A8E9A16DA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A09C1-2064-4AA8-A101-56FA2D37FC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DEAD2-428D-4161-89E7-0297E6928C1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75B65-8CE1-4374-B1E6-2259AC8135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4B15F-EB73-4C8C-801D-023D51EE072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8515B-F07F-43F7-969D-0F38E47097A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A93EB-4637-4B0D-8A1B-A98B05D111A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5CC35-3DF0-4A09-9AC5-7EC362C029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</a:t>
            </a:r>
            <a:r>
              <a:rPr lang="en-US" altLang="ko-KR" dirty="0" smtClean="0"/>
              <a:t> </a:t>
            </a:r>
            <a:r>
              <a:rPr lang="ko-KR" altLang="en-US" dirty="0" smtClean="0"/>
              <a:t>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나눔바른고딕"/>
                <a:ea typeface="나눔바른고딕"/>
                <a:cs typeface="나눔바른고딕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latin typeface="나눔바른고딕"/>
                <a:ea typeface="나눔바른고딕"/>
                <a:cs typeface="나눔바른고딕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latin typeface="나눔바른고딕"/>
                <a:ea typeface="나눔바른고딕"/>
                <a:cs typeface="나눔바른고딕"/>
              </a:defRPr>
            </a:lvl1pPr>
          </a:lstStyle>
          <a:p>
            <a:pPr>
              <a:defRPr/>
            </a:pPr>
            <a:fld id="{47C34682-F674-4F15-A2DC-F59C868362AF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rgbClr val="CCFF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000" baseline="0">
          <a:solidFill>
            <a:schemeClr val="tx2"/>
          </a:solidFill>
          <a:latin typeface="나눔바른고딕"/>
          <a:ea typeface="나눔바른고딕"/>
          <a:cs typeface="나눔바른고딕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굴림" pitchFamily="50" charset="-127"/>
        </a:defRPr>
      </a:lvl9pPr>
    </p:titleStyle>
    <p:bodyStyle>
      <a:lvl1pPr marL="342900" indent="-342900" algn="l" rtl="0" eaLnBrk="1" fontAlgn="base" latinLnBrk="0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나눔바른고딕"/>
          <a:ea typeface="나눔바른고딕"/>
          <a:cs typeface="나눔바른고딕"/>
        </a:defRPr>
      </a:lvl1pPr>
      <a:lvl2pPr marL="742950" indent="-285750" algn="l" rtl="0" eaLnBrk="1" fontAlgn="base" latinLnBrk="0" hangingPunct="1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kumimoji="1" sz="2400">
          <a:solidFill>
            <a:schemeClr val="tx1"/>
          </a:solidFill>
          <a:latin typeface="나눔바른고딕"/>
          <a:ea typeface="나눔바른고딕"/>
          <a:cs typeface="나눔바른고딕"/>
        </a:defRPr>
      </a:lvl2pPr>
      <a:lvl3pPr marL="1143000" indent="-228600" algn="l" rtl="0" eaLnBrk="1" fontAlgn="base" latinLnBrk="0" hangingPunct="1">
        <a:spcBef>
          <a:spcPct val="20000"/>
        </a:spcBef>
        <a:spcAft>
          <a:spcPct val="0"/>
        </a:spcAft>
        <a:buBlip>
          <a:blip r:embed="rId13"/>
        </a:buBlip>
        <a:defRPr kumimoji="1" sz="2000">
          <a:solidFill>
            <a:schemeClr val="tx1"/>
          </a:solidFill>
          <a:latin typeface="나눔바른고딕"/>
          <a:ea typeface="나눔바른고딕"/>
          <a:cs typeface="나눔바른고딕"/>
        </a:defRPr>
      </a:lvl3pPr>
      <a:lvl4pPr marL="1600200" indent="-228600" algn="l" rtl="0" eaLnBrk="1" fontAlgn="base" latinLnBrk="0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나눔바른고딕"/>
          <a:ea typeface="나눔바른고딕"/>
          <a:cs typeface="나눔바른고딕"/>
        </a:defRPr>
      </a:lvl4pPr>
      <a:lvl5pPr marL="2057400" indent="-228600" algn="l" rtl="0" eaLnBrk="1" fontAlgn="base" latinLnBrk="0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나눔바른고딕"/>
          <a:ea typeface="나눔바른고딕"/>
          <a:cs typeface="나눔바른고딕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an.kaist.ac.kr/~sbmoon/talk/2015/Sample2.pptx" TargetMode="External"/><Relationship Id="rId4" Type="http://schemas.openxmlformats.org/officeDocument/2006/relationships/hyperlink" Target="http://sbmoon.tistory.com/24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n.kaist.ac.kr/~sbmoon/talk/2015/Sample1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How To Give a Good Talk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000" dirty="0" smtClean="0"/>
              <a:t>Last Revised on 2016.9.19.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000" dirty="0" smtClean="0"/>
              <a:t>Sue Moon</a:t>
            </a:r>
          </a:p>
          <a:p>
            <a:pPr eaLnBrk="1" hangingPunct="1">
              <a:lnSpc>
                <a:spcPct val="90000"/>
              </a:lnSpc>
            </a:pPr>
            <a:endParaRPr lang="en-US" altLang="ko-KR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ko-KR" sz="2000" dirty="0" smtClean="0"/>
              <a:t>Professor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000" dirty="0" smtClean="0"/>
              <a:t>School of Computing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Prepare Answers to Likely Questions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Ask yourself 3~5 most likely questions</a:t>
            </a:r>
          </a:p>
          <a:p>
            <a:pPr lvl="1" eaLnBrk="1" hangingPunct="1"/>
            <a:r>
              <a:rPr lang="en-US" altLang="ko-KR" smtClean="0"/>
              <a:t>Prepare backup slides for those questions</a:t>
            </a:r>
          </a:p>
          <a:p>
            <a:pPr eaLnBrk="1" hangingPunct="1"/>
            <a:r>
              <a:rPr lang="en-US" altLang="ko-KR" smtClean="0"/>
              <a:t>If asked an unexpected question</a:t>
            </a:r>
          </a:p>
          <a:p>
            <a:pPr lvl="1" eaLnBrk="1" hangingPunct="1"/>
            <a:r>
              <a:rPr lang="en-US" altLang="ko-KR" smtClean="0"/>
              <a:t>And if you don’t have an answer</a:t>
            </a:r>
          </a:p>
          <a:p>
            <a:pPr lvl="1" eaLnBrk="1" hangingPunct="1">
              <a:buFont typeface="Symbol" pitchFamily="18" charset="2"/>
              <a:buChar char="Þ"/>
            </a:pPr>
            <a:r>
              <a:rPr lang="en-US" altLang="ko-KR" smtClean="0"/>
              <a:t>Acknowledge you haven’t thought about it and thank the person</a:t>
            </a:r>
          </a:p>
          <a:p>
            <a:pPr eaLnBrk="1" hangingPunct="1">
              <a:buFont typeface="Symbol" pitchFamily="18" charset="2"/>
              <a:buChar char="Þ"/>
            </a:pPr>
            <a:endParaRPr lang="en-US" altLang="ko-KR" smtClean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9E73-39E1-4311-AAFA-2A8E9A16DA04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 A:</a:t>
            </a:r>
            <a:br>
              <a:rPr lang="en-US" altLang="ko-KR" dirty="0" smtClean="0"/>
            </a:br>
            <a:r>
              <a:rPr lang="en-US" altLang="ko-KR" dirty="0" smtClean="0"/>
              <a:t>Guideline for Your 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Public Talk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 First-Time Non-Native Speaker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altLang="ko-KR" dirty="0" smtClean="0"/>
              <a:t>[Dry Run #0]</a:t>
            </a:r>
          </a:p>
          <a:p>
            <a:pPr marL="914400" lvl="1" indent="-514350"/>
            <a:r>
              <a:rPr lang="en-US" altLang="ko-KR" dirty="0" err="1" smtClean="0"/>
              <a:t>Practise</a:t>
            </a:r>
            <a:r>
              <a:rPr lang="en-US" altLang="ko-KR" dirty="0" smtClean="0"/>
              <a:t> run by yourself as minimum courtesy to your fellow dry run attendees</a:t>
            </a:r>
          </a:p>
          <a:p>
            <a:pPr marL="514350" indent="-514350">
              <a:buNone/>
            </a:pPr>
            <a:r>
              <a:rPr lang="en-US" altLang="ko-KR" dirty="0" smtClean="0"/>
              <a:t>[Dry Run #1]</a:t>
            </a:r>
          </a:p>
          <a:p>
            <a:pPr marL="914400" lvl="1" indent="-514350"/>
            <a:r>
              <a:rPr lang="en-US" altLang="ko-KR" dirty="0" smtClean="0"/>
              <a:t>Have the complete set of slides ready</a:t>
            </a:r>
          </a:p>
          <a:p>
            <a:pPr marL="914400" lvl="1" indent="-514350"/>
            <a:r>
              <a:rPr lang="en-US" altLang="ko-KR" dirty="0" smtClean="0"/>
              <a:t>Expect lots of structural changes</a:t>
            </a:r>
          </a:p>
          <a:p>
            <a:pPr marL="914400" lvl="1" indent="-514350"/>
            <a:r>
              <a:rPr lang="en-US" altLang="ko-KR" dirty="0" smtClean="0"/>
              <a:t>Write down a script for the first 5 pages</a:t>
            </a:r>
          </a:p>
          <a:p>
            <a:pPr marL="514350" indent="-514350">
              <a:buNone/>
            </a:pPr>
            <a:r>
              <a:rPr lang="en-US" altLang="ko-KR" dirty="0" smtClean="0"/>
              <a:t>** Most pointed-out weaknesses **</a:t>
            </a:r>
          </a:p>
          <a:p>
            <a:pPr marL="914400" lvl="1" indent="-514350"/>
            <a:r>
              <a:rPr lang="en-US" altLang="ko-KR" dirty="0" smtClean="0"/>
              <a:t>“You don’t explain why you’re showing me the slide”</a:t>
            </a:r>
          </a:p>
          <a:p>
            <a:pPr marL="914400" lvl="1" indent="-514350"/>
            <a:r>
              <a:rPr lang="en-US" altLang="ko-KR" dirty="0" smtClean="0"/>
              <a:t>“You don’t explain what lesson to take from the slide”</a:t>
            </a:r>
          </a:p>
          <a:p>
            <a:pPr marL="914400" lvl="1" indent="-514350"/>
            <a:r>
              <a:rPr lang="en-US" altLang="ko-KR" dirty="0" smtClean="0"/>
              <a:t>“Why” @beginning and “So What?” @end</a:t>
            </a:r>
          </a:p>
          <a:p>
            <a:pPr marL="514350" indent="-514350"/>
            <a:endParaRPr lang="en-US" altLang="ko-KR" dirty="0" smtClean="0"/>
          </a:p>
          <a:p>
            <a:pPr marL="914400" lvl="1" indent="-514350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9E73-39E1-4311-AAFA-2A8E9A16DA04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 First-Time Non-Native Speakers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altLang="ko-KR" sz="2400" dirty="0" smtClean="0"/>
              <a:t>[Dry Run #2]</a:t>
            </a:r>
          </a:p>
          <a:p>
            <a:pPr marL="914400" lvl="1" indent="-514350"/>
            <a:r>
              <a:rPr lang="en-US" altLang="ko-KR" sz="2000" dirty="0" smtClean="0"/>
              <a:t>Incorporate all the comments</a:t>
            </a:r>
          </a:p>
          <a:p>
            <a:pPr marL="914400" lvl="1" indent="-514350"/>
            <a:r>
              <a:rPr lang="en-US" altLang="ko-KR" sz="2000" dirty="0" smtClean="0"/>
              <a:t>Record your talk and see it for yourself</a:t>
            </a:r>
          </a:p>
          <a:p>
            <a:pPr marL="1314450" lvl="2" indent="-514350"/>
            <a:r>
              <a:rPr lang="en-US" altLang="ko-KR" sz="1800" dirty="0" smtClean="0"/>
              <a:t>Physical peculiarities: body swinging, showing the back of your head to the audience, hands in pockets, hands on your waist, …</a:t>
            </a:r>
          </a:p>
          <a:p>
            <a:pPr marL="1314450" lvl="2" indent="-514350"/>
            <a:r>
              <a:rPr lang="en-US" altLang="ko-KR" sz="1800" dirty="0" smtClean="0"/>
              <a:t>Others: frequent coughing</a:t>
            </a:r>
          </a:p>
          <a:p>
            <a:pPr marL="514350" indent="-514350">
              <a:buNone/>
            </a:pPr>
            <a:r>
              <a:rPr lang="en-US" altLang="ko-KR" sz="2400" dirty="0" smtClean="0"/>
              <a:t>[Dry Run #3]</a:t>
            </a:r>
          </a:p>
          <a:p>
            <a:pPr marL="914400" lvl="1" indent="-514350"/>
            <a:r>
              <a:rPr lang="en-US" altLang="ko-KR" sz="2000" dirty="0" smtClean="0"/>
              <a:t>See if you can replace tables with animations</a:t>
            </a:r>
          </a:p>
          <a:p>
            <a:pPr marL="914400" lvl="1" indent="-514350"/>
            <a:r>
              <a:rPr lang="en-US" altLang="ko-KR" sz="2000" dirty="0" smtClean="0"/>
              <a:t>See if you explain any part better with animations</a:t>
            </a:r>
          </a:p>
          <a:p>
            <a:pPr marL="914400" lvl="1" indent="-514350"/>
            <a:r>
              <a:rPr lang="en-US" altLang="ko-KR" sz="2000" dirty="0" smtClean="0"/>
              <a:t>Write down a script for the complete talk</a:t>
            </a:r>
          </a:p>
          <a:p>
            <a:pPr marL="514350" indent="-514350">
              <a:buNone/>
            </a:pPr>
            <a:r>
              <a:rPr lang="en-US" altLang="ko-KR" sz="2400" dirty="0" smtClean="0"/>
              <a:t>[Dry Run #4]</a:t>
            </a:r>
          </a:p>
          <a:p>
            <a:pPr marL="914400" lvl="1" indent="-514350"/>
            <a:r>
              <a:rPr lang="en-US" altLang="ko-KR" sz="2000" dirty="0" smtClean="0"/>
              <a:t>See if you can escape from the typical “monotonous” speech</a:t>
            </a:r>
          </a:p>
          <a:p>
            <a:pPr marL="914400" lvl="1" indent="-514350"/>
            <a:r>
              <a:rPr lang="en-US" altLang="ko-KR" sz="2000" dirty="0" smtClean="0"/>
              <a:t>Final check on all the points above</a:t>
            </a:r>
          </a:p>
          <a:p>
            <a:pPr marL="914400" lvl="1" indent="-514350"/>
            <a:r>
              <a:rPr lang="en-US" altLang="ko-KR" sz="2000" dirty="0" smtClean="0"/>
              <a:t>Do you deliver your enthusiasm about your work?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9E73-39E1-4311-AAFA-2A8E9A16DA04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You Are Ready to Pack and Go</a:t>
            </a:r>
            <a:br>
              <a:rPr lang="en-US" altLang="ko-KR" dirty="0" smtClean="0"/>
            </a:br>
            <a:r>
              <a:rPr lang="en-US" altLang="ko-KR" dirty="0" smtClean="0"/>
              <a:t>Only When You Have Done</a:t>
            </a:r>
            <a:br>
              <a:rPr lang="en-US" altLang="ko-KR" dirty="0" smtClean="0"/>
            </a:br>
            <a:r>
              <a:rPr lang="en-US" altLang="ko-KR" dirty="0" smtClean="0"/>
              <a:t>Four Dry Runs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“You SHALL register only after a decent dry run” – Sue Moon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At </a:t>
            </a:r>
            <a:r>
              <a:rPr lang="en-US" altLang="ko-KR" smtClean="0"/>
              <a:t>the Conference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altLang="ko-KR" dirty="0" smtClean="0"/>
              <a:t>[Dry Run #5]</a:t>
            </a:r>
          </a:p>
          <a:p>
            <a:pPr marL="914400" lvl="1" indent="-514350"/>
            <a:r>
              <a:rPr lang="en-US" altLang="ko-KR" dirty="0" smtClean="0"/>
              <a:t>Upon arrival in the hotel room by yourself</a:t>
            </a:r>
          </a:p>
          <a:p>
            <a:pPr marL="514350" indent="-514350">
              <a:buNone/>
            </a:pPr>
            <a:r>
              <a:rPr lang="en-US" altLang="ko-KR" dirty="0" smtClean="0"/>
              <a:t>[Dry Run #6]</a:t>
            </a:r>
          </a:p>
          <a:p>
            <a:pPr marL="914400" lvl="1" indent="-514350"/>
            <a:r>
              <a:rPr lang="en-US" altLang="ko-KR" dirty="0" smtClean="0"/>
              <a:t>The day before the real talk</a:t>
            </a:r>
          </a:p>
          <a:p>
            <a:pPr marL="914400" lvl="1" indent="-514350"/>
            <a:r>
              <a:rPr lang="en-US" altLang="ko-KR" dirty="0" smtClean="0"/>
              <a:t>By yourself or in front of whoever you can entice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9E73-39E1-4311-AAFA-2A8E9A16DA04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You’re </a:t>
            </a:r>
            <a:r>
              <a:rPr lang="en-US" altLang="ko-KR" dirty="0" smtClean="0"/>
              <a:t>Not </a:t>
            </a:r>
            <a:r>
              <a:rPr lang="en-US" altLang="ko-KR" dirty="0" smtClean="0"/>
              <a:t>the </a:t>
            </a:r>
            <a:r>
              <a:rPr lang="en-US" altLang="ko-KR" dirty="0" smtClean="0"/>
              <a:t>Only </a:t>
            </a:r>
            <a:r>
              <a:rPr lang="en-US" altLang="ko-KR" dirty="0"/>
              <a:t>O</a:t>
            </a:r>
            <a:r>
              <a:rPr lang="en-US" altLang="ko-KR" dirty="0" smtClean="0"/>
              <a:t>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Stefan Savage practiced his 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SOSP talk 5 times</a:t>
            </a:r>
          </a:p>
          <a:p>
            <a:r>
              <a:rPr lang="en-US" altLang="ko-KR" dirty="0" err="1" smtClean="0"/>
              <a:t>Zhi</a:t>
            </a:r>
            <a:r>
              <a:rPr lang="en-US" altLang="ko-KR" dirty="0" smtClean="0"/>
              <a:t>-Li Zhang did more than 7 dry runs of his job talk</a:t>
            </a:r>
          </a:p>
          <a:p>
            <a:r>
              <a:rPr lang="en-US" altLang="ko-KR" dirty="0" smtClean="0"/>
              <a:t>Stefan and </a:t>
            </a:r>
            <a:r>
              <a:rPr lang="en-US" altLang="ko-KR" dirty="0" err="1" smtClean="0"/>
              <a:t>Zhi</a:t>
            </a:r>
            <a:r>
              <a:rPr lang="en-US" altLang="ko-KR" dirty="0" smtClean="0"/>
              <a:t>-Li both recorded and watched their talks</a:t>
            </a:r>
          </a:p>
          <a:p>
            <a:r>
              <a:rPr lang="en-US" altLang="ko-KR" dirty="0" smtClean="0"/>
              <a:t>Jeff Mogul still </a:t>
            </a:r>
            <a:r>
              <a:rPr lang="en-US" altLang="ko-KR" dirty="0" err="1" smtClean="0"/>
              <a:t>practises</a:t>
            </a:r>
            <a:r>
              <a:rPr lang="en-US" altLang="ko-KR" dirty="0" smtClean="0"/>
              <a:t> his talk whenever possible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9E73-39E1-4311-AAFA-2A8E9A16DA04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atinLnBrk="0"/>
            <a:r>
              <a:rPr lang="en-US" altLang="ko-KR" dirty="0" smtClean="0"/>
              <a:t>Appendix B:</a:t>
            </a:r>
            <a:br>
              <a:rPr lang="en-US" altLang="ko-KR" dirty="0" smtClean="0"/>
            </a:br>
            <a:r>
              <a:rPr lang="en-US" altLang="ko-KR" dirty="0" smtClean="0"/>
              <a:t>Non-Native Speaker’s Disadvantage 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0"/>
            <a:r>
              <a:rPr lang="en-US" altLang="ko-KR" sz="3600" dirty="0" smtClean="0"/>
              <a:t>How Much Harder Do You Have to Work?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IMHO, about 30%</a:t>
            </a:r>
          </a:p>
          <a:p>
            <a:pPr lvl="1"/>
            <a:r>
              <a:rPr lang="en-US" altLang="ko-KR" dirty="0" smtClean="0"/>
              <a:t>In paper writing and presentation</a:t>
            </a:r>
          </a:p>
          <a:p>
            <a:r>
              <a:rPr lang="en-US" altLang="ko-KR" dirty="0" smtClean="0"/>
              <a:t>That is,</a:t>
            </a:r>
          </a:p>
          <a:p>
            <a:pPr lvl="1"/>
            <a:r>
              <a:rPr lang="en-US" altLang="ko-KR" dirty="0" smtClean="0"/>
              <a:t>Even if your TOEFL IBT score is 100+; TOEIC 900+</a:t>
            </a:r>
          </a:p>
          <a:p>
            <a:pPr lvl="1"/>
            <a:r>
              <a:rPr lang="en-US" altLang="ko-KR" dirty="0" smtClean="0"/>
              <a:t>Even if you don’t need a dictionary for every paragraph when reading papers</a:t>
            </a:r>
          </a:p>
          <a:p>
            <a:r>
              <a:rPr lang="en-US" altLang="ko-KR" dirty="0" smtClean="0"/>
              <a:t>How to bridge the 30% gap?</a:t>
            </a:r>
          </a:p>
          <a:p>
            <a:pPr lvl="1"/>
            <a:r>
              <a:rPr lang="en-US" altLang="ko-KR" dirty="0" smtClean="0"/>
              <a:t>So much an advisor can do</a:t>
            </a:r>
          </a:p>
          <a:p>
            <a:pPr lvl="1"/>
            <a:r>
              <a:rPr lang="en-US" altLang="ko-KR" dirty="0" smtClean="0"/>
              <a:t>Start now and invest time for your future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9E73-39E1-4311-AAFA-2A8E9A16DA04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 C:</a:t>
            </a:r>
            <a:br>
              <a:rPr lang="en-US" altLang="ko-KR" dirty="0" smtClean="0"/>
            </a:br>
            <a:r>
              <a:rPr lang="en-US" altLang="ko-KR" dirty="0" smtClean="0"/>
              <a:t>Bad Talks</a:t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Why Is It Important?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latinLnBrk="0" hangingPunct="1"/>
            <a:r>
              <a:rPr lang="en-US" altLang="ko-KR" dirty="0" smtClean="0"/>
              <a:t>A Good Talk</a:t>
            </a:r>
          </a:p>
          <a:p>
            <a:pPr lvl="1" eaLnBrk="1" latinLnBrk="0" hangingPunct="1"/>
            <a:r>
              <a:rPr lang="en-US" altLang="ko-KR" dirty="0" smtClean="0"/>
              <a:t>Highly effective means of one-to-many communication</a:t>
            </a:r>
          </a:p>
          <a:p>
            <a:pPr lvl="1" eaLnBrk="1" latinLnBrk="0" hangingPunct="1">
              <a:buFont typeface="Wingdings" pitchFamily="2" charset="2"/>
              <a:buNone/>
            </a:pPr>
            <a:endParaRPr lang="en-US" altLang="ko-KR" dirty="0" smtClean="0"/>
          </a:p>
          <a:p>
            <a:pPr eaLnBrk="1" latinLnBrk="0" hangingPunct="1"/>
            <a:r>
              <a:rPr lang="en-US" altLang="ko-KR" dirty="0" smtClean="0"/>
              <a:t>Starting Point of Your Reputation</a:t>
            </a:r>
          </a:p>
          <a:p>
            <a:pPr lvl="1" eaLnBrk="1" latinLnBrk="0" hangingPunct="1"/>
            <a:r>
              <a:rPr lang="en-US" altLang="ko-KR" dirty="0" smtClean="0"/>
              <a:t>Good speaker</a:t>
            </a:r>
          </a:p>
          <a:p>
            <a:pPr lvl="2" eaLnBrk="1" latinLnBrk="0" hangingPunct="1"/>
            <a:r>
              <a:rPr lang="en-US" altLang="ko-KR" dirty="0" smtClean="0"/>
              <a:t>More invitations, more talks, better speeches</a:t>
            </a:r>
          </a:p>
          <a:p>
            <a:pPr lvl="1" eaLnBrk="1" latinLnBrk="0" hangingPunct="1"/>
            <a:r>
              <a:rPr lang="en-US" altLang="ko-KR" dirty="0" smtClean="0"/>
              <a:t>Bad speaker</a:t>
            </a:r>
          </a:p>
          <a:p>
            <a:pPr lvl="2" eaLnBrk="1" latinLnBrk="0" hangingPunct="1"/>
            <a:r>
              <a:rPr lang="en-US" altLang="ko-KR" dirty="0" smtClean="0"/>
              <a:t>If you’re a student : no job interviews</a:t>
            </a:r>
          </a:p>
          <a:p>
            <a:pPr lvl="2" eaLnBrk="1" latinLnBrk="0" hangingPunct="1"/>
            <a:r>
              <a:rPr lang="en-US" altLang="ko-KR" dirty="0" smtClean="0"/>
              <a:t>If you have a job: lose popularity, get fewer invitations, disappears into oblivion</a:t>
            </a:r>
          </a:p>
          <a:p>
            <a:pPr lvl="1" eaLnBrk="1" latinLnBrk="0" hangingPunct="1"/>
            <a:endParaRPr lang="en-US" altLang="ko-KR" dirty="0" smtClean="0"/>
          </a:p>
          <a:p>
            <a:pPr lvl="1" eaLnBrk="1" latinLnBrk="0" hangingPunct="1"/>
            <a:endParaRPr lang="en-US" altLang="ko-KR" dirty="0" smtClean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9E73-39E1-4311-AAFA-2A8E9A16DA0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Opinions about Bad Talk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Too many bad talks in local workshops/</a:t>
            </a:r>
            <a:r>
              <a:rPr lang="en-US" altLang="ko-KR" dirty="0" err="1" smtClean="0"/>
              <a:t>confs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Slides full of diagrams and words</a:t>
            </a:r>
          </a:p>
          <a:p>
            <a:pPr lvl="1"/>
            <a:r>
              <a:rPr lang="en-US" altLang="ko-KR" dirty="0" smtClean="0"/>
              <a:t>Graphs w/o proper accreditation</a:t>
            </a:r>
          </a:p>
          <a:p>
            <a:pPr lvl="1"/>
            <a:r>
              <a:rPr lang="en-US" altLang="ko-KR" dirty="0" smtClean="0"/>
              <a:t>No distinction of originality from related work</a:t>
            </a:r>
          </a:p>
          <a:p>
            <a:pPr lvl="1"/>
            <a:r>
              <a:rPr lang="en-US" altLang="ko-KR" dirty="0" smtClean="0"/>
              <a:t>No transition between slides</a:t>
            </a:r>
          </a:p>
          <a:p>
            <a:pPr lvl="1"/>
            <a:r>
              <a:rPr lang="en-US" altLang="ko-KR" dirty="0" smtClean="0"/>
              <a:t>No “why” and “so what”</a:t>
            </a:r>
          </a:p>
          <a:p>
            <a:pPr lvl="1"/>
            <a:r>
              <a:rPr lang="en-US" altLang="ko-KR" dirty="0" smtClean="0"/>
              <a:t>No respect for time limit</a:t>
            </a:r>
          </a:p>
          <a:p>
            <a:pPr lvl="1"/>
            <a:r>
              <a:rPr lang="en-US" altLang="ko-KR" dirty="0" smtClean="0"/>
              <a:t>More of a propaganda than a research talk</a:t>
            </a:r>
          </a:p>
          <a:p>
            <a:pPr lvl="2"/>
            <a:r>
              <a:rPr lang="en-US" altLang="ko-KR" dirty="0" smtClean="0"/>
              <a:t>More “we should” than “we have done”</a:t>
            </a:r>
          </a:p>
          <a:p>
            <a:r>
              <a:rPr lang="en-US" altLang="ko-KR" dirty="0" smtClean="0"/>
              <a:t>Don’t turn yours into yet another one of them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9E73-39E1-4311-AAFA-2A8E9A16DA04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 D:</a:t>
            </a:r>
            <a:br>
              <a:rPr lang="en-US" altLang="ko-KR" dirty="0" smtClean="0"/>
            </a:br>
            <a:r>
              <a:rPr lang="en-US" altLang="ko-KR" dirty="0" smtClean="0"/>
              <a:t>Tips from Fellow Students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장건 박사의 경험담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0) slide</a:t>
            </a:r>
            <a:r>
              <a:rPr lang="ko-KR" altLang="en-US" sz="1800" dirty="0" smtClean="0"/>
              <a:t>에 알아야 할 내용 다 적고</a:t>
            </a:r>
            <a:r>
              <a:rPr lang="en-US" sz="1800" dirty="0" smtClean="0"/>
              <a:t>, </a:t>
            </a:r>
            <a:r>
              <a:rPr lang="ko-KR" altLang="en-US" sz="1800" dirty="0" smtClean="0"/>
              <a:t>다양한</a:t>
            </a:r>
            <a:r>
              <a:rPr lang="en-US" sz="1800" dirty="0" smtClean="0"/>
              <a:t> animation</a:t>
            </a:r>
            <a:r>
              <a:rPr lang="ko-KR" altLang="en-US" sz="1800" dirty="0" smtClean="0"/>
              <a:t>을 통해 혹시 발음을 못알아 듣더라도 따라갈 수 있도록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r>
              <a:rPr lang="en-US" sz="1800" b="1" dirty="0" smtClean="0"/>
              <a:t>1)  full script</a:t>
            </a:r>
            <a:r>
              <a:rPr lang="ko-KR" altLang="en-US" sz="1800" b="1" dirty="0" smtClean="0"/>
              <a:t>를 준비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2) </a:t>
            </a:r>
            <a:r>
              <a:rPr lang="ko-KR" altLang="en-US" sz="1800" dirty="0" smtClean="0"/>
              <a:t>첫</a:t>
            </a:r>
            <a:r>
              <a:rPr lang="en-US" sz="1800" dirty="0" smtClean="0"/>
              <a:t> 10</a:t>
            </a:r>
            <a:r>
              <a:rPr lang="ko-KR" altLang="en-US" sz="1800" dirty="0" smtClean="0"/>
              <a:t>페이지 정도 완벽하게 외우기</a:t>
            </a:r>
            <a:r>
              <a:rPr lang="en-US" sz="1800" dirty="0" smtClean="0"/>
              <a:t>(</a:t>
            </a:r>
            <a:r>
              <a:rPr lang="ko-KR" altLang="en-US" sz="1800" dirty="0" smtClean="0"/>
              <a:t>실험 결과들 전까지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>- </a:t>
            </a:r>
            <a:r>
              <a:rPr lang="ko-KR" altLang="en-US" sz="1800" dirty="0" smtClean="0"/>
              <a:t>사실 영어가 잘되면 이야기할 내용들만 정확하게 다 외워도 되겠지만</a:t>
            </a:r>
            <a:r>
              <a:rPr lang="en-US" sz="1800" dirty="0" smtClean="0"/>
              <a:t>, </a:t>
            </a:r>
            <a:br>
              <a:rPr lang="en-US" sz="1800" dirty="0" smtClean="0"/>
            </a:br>
            <a:r>
              <a:rPr lang="en-US" sz="1800" dirty="0" smtClean="0"/>
              <a:t>  non-native speaker</a:t>
            </a:r>
            <a:r>
              <a:rPr lang="ko-KR" altLang="en-US" sz="1800" dirty="0" smtClean="0"/>
              <a:t>입장에서 한번 당황하기 시작하면 겉잡을 수 없으므로 거의 다 외우다시피 </a:t>
            </a:r>
            <a:r>
              <a:rPr lang="ko-KR" altLang="en-US" sz="1800" dirty="0" err="1" smtClean="0"/>
              <a:t>하는게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좋은거</a:t>
            </a:r>
            <a:r>
              <a:rPr lang="ko-KR" altLang="en-US" sz="1800" dirty="0" smtClean="0"/>
              <a:t> 같아요</a:t>
            </a:r>
            <a:r>
              <a:rPr lang="en-US" sz="1800" dirty="0" smtClean="0"/>
              <a:t>. </a:t>
            </a:r>
            <a:r>
              <a:rPr lang="ko-KR" altLang="en-US" sz="1800" dirty="0" smtClean="0"/>
              <a:t>결과들은 그래도 설명하기가 </a:t>
            </a:r>
            <a:r>
              <a:rPr lang="ko-KR" altLang="en-US" sz="1800" dirty="0" err="1" smtClean="0"/>
              <a:t>쉬운거</a:t>
            </a:r>
            <a:r>
              <a:rPr lang="ko-KR" altLang="en-US" sz="1800" dirty="0" smtClean="0"/>
              <a:t> 같은데</a:t>
            </a:r>
            <a:r>
              <a:rPr lang="en-US" sz="1800" dirty="0" smtClean="0"/>
              <a:t>, </a:t>
            </a:r>
            <a:r>
              <a:rPr lang="ko-KR" altLang="en-US" sz="1800" dirty="0" smtClean="0"/>
              <a:t>그래프 </a:t>
            </a:r>
            <a:r>
              <a:rPr lang="ko-KR" altLang="en-US" sz="1800" dirty="0" err="1" smtClean="0"/>
              <a:t>설명하는거는</a:t>
            </a:r>
            <a:r>
              <a:rPr lang="ko-KR" altLang="en-US" sz="1800" dirty="0" smtClean="0"/>
              <a:t> 생각보다 어렵습니다</a:t>
            </a:r>
            <a:r>
              <a:rPr lang="en-US" sz="1800" dirty="0" smtClean="0"/>
              <a:t>.--;</a:t>
            </a:r>
            <a:br>
              <a:rPr lang="en-US" sz="1800" dirty="0" smtClean="0"/>
            </a:br>
            <a:r>
              <a:rPr lang="en-US" sz="1800" dirty="0" smtClean="0"/>
              <a:t> </a:t>
            </a:r>
            <a:r>
              <a:rPr lang="ko-KR" altLang="en-US" sz="1800" dirty="0" smtClean="0"/>
              <a:t>그래프도 어떻게 </a:t>
            </a:r>
            <a:r>
              <a:rPr lang="ko-KR" altLang="en-US" sz="1800" dirty="0" err="1" smtClean="0"/>
              <a:t>말할찌</a:t>
            </a:r>
            <a:r>
              <a:rPr lang="ko-KR" altLang="en-US" sz="1800" dirty="0" smtClean="0"/>
              <a:t> 꼼꼼하게 준비하고</a:t>
            </a:r>
            <a:r>
              <a:rPr lang="en-US" sz="1800" dirty="0" smtClean="0"/>
              <a:t> axis</a:t>
            </a:r>
            <a:r>
              <a:rPr lang="ko-KR" altLang="en-US" sz="1800" dirty="0" smtClean="0"/>
              <a:t>설명 다 하고 해야 합니다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r>
              <a:rPr lang="en-US" sz="1800" dirty="0" smtClean="0"/>
              <a:t>3) </a:t>
            </a:r>
            <a:r>
              <a:rPr lang="ko-KR" altLang="en-US" sz="1800" b="1" dirty="0" err="1" smtClean="0"/>
              <a:t>파워포인트에</a:t>
            </a:r>
            <a:r>
              <a:rPr lang="ko-KR" altLang="en-US" sz="1800" b="1" dirty="0" smtClean="0"/>
              <a:t> 녹음 기능</a:t>
            </a:r>
            <a:r>
              <a:rPr lang="ko-KR" altLang="en-US" sz="1800" dirty="0" smtClean="0"/>
              <a:t> 사용해서 </a:t>
            </a:r>
            <a:r>
              <a:rPr lang="ko-KR" altLang="en-US" sz="1800" dirty="0" err="1" smtClean="0"/>
              <a:t>들어보기</a:t>
            </a:r>
            <a:r>
              <a:rPr lang="en-US" sz="1800" dirty="0" smtClean="0"/>
              <a:t>(</a:t>
            </a:r>
            <a:r>
              <a:rPr lang="ko-KR" altLang="en-US" sz="1800" dirty="0" err="1" smtClean="0"/>
              <a:t>들어보면</a:t>
            </a:r>
            <a:r>
              <a:rPr lang="ko-KR" altLang="en-US" sz="1800" dirty="0" smtClean="0"/>
              <a:t> 엄청난</a:t>
            </a:r>
            <a:r>
              <a:rPr lang="en-US" sz="1800" dirty="0" smtClean="0"/>
              <a:t> </a:t>
            </a:r>
            <a:r>
              <a:rPr lang="en-US" sz="1800" dirty="0" err="1" smtClean="0"/>
              <a:t>konglish</a:t>
            </a:r>
            <a:r>
              <a:rPr lang="ko-KR" altLang="en-US" sz="1800" dirty="0" smtClean="0"/>
              <a:t>에 압박이</a:t>
            </a:r>
            <a:r>
              <a:rPr lang="en-US" sz="1800" dirty="0" smtClean="0"/>
              <a:t>.) (</a:t>
            </a:r>
            <a:r>
              <a:rPr lang="ko-KR" altLang="en-US" sz="1800" dirty="0" smtClean="0"/>
              <a:t>시간도 </a:t>
            </a:r>
            <a:r>
              <a:rPr lang="ko-KR" altLang="en-US" sz="1800" dirty="0" err="1" smtClean="0"/>
              <a:t>재줘서</a:t>
            </a:r>
            <a:r>
              <a:rPr lang="ko-KR" altLang="en-US" sz="1800" dirty="0" smtClean="0"/>
              <a:t> 좋습니다</a:t>
            </a:r>
            <a:r>
              <a:rPr lang="en-US" sz="1800" dirty="0" smtClean="0"/>
              <a:t>.)</a:t>
            </a:r>
            <a:br>
              <a:rPr lang="en-US" sz="1800" dirty="0" smtClean="0"/>
            </a:br>
            <a:r>
              <a:rPr lang="en-US" sz="1800" dirty="0" smtClean="0"/>
              <a:t>4) </a:t>
            </a:r>
            <a:r>
              <a:rPr lang="en-US" sz="1800" b="1" dirty="0" smtClean="0"/>
              <a:t>dry-run</a:t>
            </a:r>
            <a:r>
              <a:rPr lang="ko-KR" altLang="en-US" sz="1800" b="1" dirty="0" smtClean="0"/>
              <a:t>은 위에께 준비된 상태로</a:t>
            </a:r>
            <a:r>
              <a:rPr lang="en-US" sz="1800" b="1" dirty="0" smtClean="0"/>
              <a:t> 3</a:t>
            </a:r>
            <a:r>
              <a:rPr lang="ko-KR" altLang="en-US" sz="1800" b="1" dirty="0" err="1" smtClean="0"/>
              <a:t>번정도</a:t>
            </a:r>
            <a:r>
              <a:rPr lang="en-US" sz="1800" b="1" dirty="0" smtClean="0"/>
              <a:t>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5) </a:t>
            </a:r>
            <a:r>
              <a:rPr lang="ko-KR" altLang="en-US" sz="1800" dirty="0" smtClean="0"/>
              <a:t>만약을 대비한 각 </a:t>
            </a:r>
            <a:r>
              <a:rPr lang="ko-KR" altLang="en-US" sz="1800" dirty="0" err="1" smtClean="0"/>
              <a:t>페이지별</a:t>
            </a:r>
            <a:r>
              <a:rPr lang="ko-KR" altLang="en-US" sz="1800" dirty="0" smtClean="0"/>
              <a:t> 얘기할 내용들에 대한</a:t>
            </a:r>
            <a:r>
              <a:rPr lang="en-US" sz="1800" dirty="0" smtClean="0"/>
              <a:t> cheat sheet</a:t>
            </a:r>
            <a:br>
              <a:rPr lang="en-US" sz="1800" dirty="0" smtClean="0"/>
            </a:br>
            <a:r>
              <a:rPr lang="en-US" sz="1800" dirty="0" smtClean="0"/>
              <a:t>6) </a:t>
            </a:r>
            <a:r>
              <a:rPr lang="ko-KR" altLang="en-US" sz="1800" dirty="0" smtClean="0"/>
              <a:t>강조할 부분</a:t>
            </a:r>
            <a:r>
              <a:rPr lang="en-US" sz="1800" dirty="0" smtClean="0"/>
              <a:t>(</a:t>
            </a:r>
            <a:r>
              <a:rPr lang="ko-KR" altLang="en-US" sz="1800" dirty="0" smtClean="0"/>
              <a:t>강조해서 말할 부분</a:t>
            </a:r>
            <a:r>
              <a:rPr lang="en-US" sz="1800" dirty="0" smtClean="0"/>
              <a:t>) </a:t>
            </a:r>
            <a:r>
              <a:rPr lang="ko-KR" altLang="en-US" sz="1800" dirty="0" smtClean="0"/>
              <a:t>미리 찾아서 연습</a:t>
            </a:r>
            <a:r>
              <a:rPr lang="en-US" sz="1800" dirty="0" smtClean="0"/>
              <a:t>!</a:t>
            </a:r>
            <a:br>
              <a:rPr lang="en-US" sz="1800" dirty="0" smtClean="0"/>
            </a:br>
            <a:r>
              <a:rPr lang="en-US" sz="1800" dirty="0" smtClean="0"/>
              <a:t>7) </a:t>
            </a:r>
            <a:r>
              <a:rPr lang="ko-KR" altLang="en-US" sz="1800" dirty="0" smtClean="0"/>
              <a:t>예상 질문과 대답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0,5,6,7</a:t>
            </a:r>
            <a:r>
              <a:rPr lang="ko-KR" altLang="en-US" sz="1800" dirty="0" smtClean="0"/>
              <a:t>은</a:t>
            </a:r>
            <a:r>
              <a:rPr lang="en-US" sz="1800" dirty="0" smtClean="0"/>
              <a:t> dry-run</a:t>
            </a:r>
            <a:r>
              <a:rPr lang="ko-KR" altLang="en-US" sz="1800" dirty="0" smtClean="0"/>
              <a:t>을 하면서 많이</a:t>
            </a:r>
            <a:r>
              <a:rPr lang="en-US" sz="1800" dirty="0" smtClean="0"/>
              <a:t> comment</a:t>
            </a:r>
            <a:r>
              <a:rPr lang="ko-KR" altLang="en-US" sz="1800" dirty="0" smtClean="0"/>
              <a:t>를 받을 수 있으리라고 보입니다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r>
              <a:rPr lang="ko-KR" altLang="en-US" sz="1800" dirty="0" smtClean="0"/>
              <a:t>그 외에 어려운 단어를 되도록 발음하기 좋은 단어로 </a:t>
            </a:r>
            <a:r>
              <a:rPr lang="ko-KR" altLang="en-US" sz="1800" dirty="0" err="1" smtClean="0"/>
              <a:t>바꾸는것도</a:t>
            </a:r>
            <a:r>
              <a:rPr lang="ko-KR" altLang="en-US" sz="1800" dirty="0" smtClean="0"/>
              <a:t> 한가지 </a:t>
            </a:r>
            <a:r>
              <a:rPr lang="ko-KR" altLang="en-US" sz="1800" dirty="0" err="1" smtClean="0"/>
              <a:t>방법인거</a:t>
            </a:r>
            <a:r>
              <a:rPr lang="ko-KR" altLang="en-US" sz="1800" dirty="0" smtClean="0"/>
              <a:t> 같습니다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9E73-39E1-4311-AAFA-2A8E9A16DA04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 E:</a:t>
            </a:r>
            <a:br>
              <a:rPr lang="en-US" altLang="ko-KR" dirty="0" smtClean="0"/>
            </a:br>
            <a:r>
              <a:rPr lang="en-US" altLang="ko-KR" dirty="0" smtClean="0"/>
              <a:t>Comparison of Two Talk Slides</a:t>
            </a:r>
            <a:br>
              <a:rPr lang="en-US" altLang="ko-KR" dirty="0" smtClean="0"/>
            </a:br>
            <a:r>
              <a:rPr lang="en-US" altLang="ko-KR" dirty="0" smtClean="0"/>
              <a:t>of the Same Work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368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Two Talks of the Same Work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1600" dirty="0" smtClean="0">
                <a:hlinkClick r:id="rId2"/>
              </a:rPr>
              <a:t>http://an.kaist.ac.kr/~sbmoon/talk/2015/Sample1.pdf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lang="en-US" altLang="ja-JP" sz="1600" dirty="0" smtClean="0">
                <a:hlinkClick r:id="rId3"/>
              </a:rPr>
              <a:t>http://an.kaist.ac.kr/~sbmoon/talk/2015/Sample2.pptx</a:t>
            </a:r>
            <a:endParaRPr lang="en-US" altLang="ja-JP" dirty="0" smtClean="0"/>
          </a:p>
          <a:p>
            <a:r>
              <a:rPr lang="en-US" altLang="ja-JP" dirty="0" smtClean="0"/>
              <a:t>Sample1 went thru multiple revisions</a:t>
            </a:r>
          </a:p>
          <a:p>
            <a:r>
              <a:rPr lang="en-US" altLang="ja-JP" dirty="0" smtClean="0"/>
              <a:t>Sample2 came 2 months after Sample1</a:t>
            </a:r>
          </a:p>
          <a:p>
            <a:r>
              <a:rPr lang="en-US" altLang="ja-JP" dirty="0" smtClean="0"/>
              <a:t>Both had the same target audience, duration, etc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Sample2 is easier to view, clearer in explanation, and better worded than Sample1.</a:t>
            </a:r>
          </a:p>
          <a:p>
            <a:pPr>
              <a:buFont typeface="Symbol" charset="0"/>
              <a:buChar char=""/>
            </a:pPr>
            <a:r>
              <a:rPr lang="en-US" altLang="ja-JP" dirty="0" smtClean="0"/>
              <a:t>Feedback and revisions </a:t>
            </a:r>
            <a:r>
              <a:rPr lang="en-US" altLang="ja-JP" dirty="0" smtClean="0"/>
              <a:t>make a difference.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 smtClean="0"/>
              <a:t>For more details, visit </a:t>
            </a:r>
            <a:r>
              <a:rPr lang="en-US" altLang="ja-JP" sz="1600" dirty="0">
                <a:hlinkClick r:id="rId4"/>
              </a:rPr>
              <a:t>http://</a:t>
            </a:r>
            <a:r>
              <a:rPr lang="en-US" altLang="ja-JP" sz="1600" dirty="0" err="1">
                <a:hlinkClick r:id="rId4"/>
              </a:rPr>
              <a:t>sbmoon.tistory.com</a:t>
            </a:r>
            <a:r>
              <a:rPr lang="en-US" altLang="ja-JP" sz="1600" dirty="0">
                <a:hlinkClick r:id="rId4"/>
              </a:rPr>
              <a:t>/243</a:t>
            </a:r>
            <a:endParaRPr kumimoji="1" lang="ja-JP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9E73-39E1-4311-AAFA-2A8E9A16DA04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865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Know Your Audience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Who are they?</a:t>
            </a:r>
          </a:p>
          <a:p>
            <a:pPr eaLnBrk="1" hangingPunct="1"/>
            <a:r>
              <a:rPr lang="en-US" altLang="ko-KR" dirty="0" smtClean="0"/>
              <a:t>What do they want from your talk?</a:t>
            </a:r>
          </a:p>
          <a:p>
            <a:pPr lvl="1" eaLnBrk="1" hangingPunct="1"/>
            <a:r>
              <a:rPr lang="en-US" altLang="ko-KR" dirty="0" smtClean="0"/>
              <a:t>Their technical background determines:</a:t>
            </a:r>
          </a:p>
          <a:p>
            <a:pPr lvl="2" eaLnBrk="1" hangingPunct="1"/>
            <a:r>
              <a:rPr lang="en-US" altLang="ko-KR" dirty="0" smtClean="0"/>
              <a:t>Academic info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industry overview</a:t>
            </a:r>
          </a:p>
          <a:p>
            <a:pPr lvl="2" eaLnBrk="1" hangingPunct="1"/>
            <a:r>
              <a:rPr lang="en-US" altLang="ko-KR" dirty="0" smtClean="0"/>
              <a:t>Technical details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opinions</a:t>
            </a:r>
          </a:p>
          <a:p>
            <a:r>
              <a:rPr lang="en-US" altLang="ko-KR" dirty="0" smtClean="0"/>
              <a:t>My preferences/difficulties in decreasing/increasing order:</a:t>
            </a:r>
          </a:p>
          <a:p>
            <a:pPr lvl="1"/>
            <a:r>
              <a:rPr lang="en-US" altLang="ko-KR" dirty="0" smtClean="0"/>
              <a:t>Grad students/researchers in the same field</a:t>
            </a:r>
          </a:p>
          <a:p>
            <a:pPr lvl="1"/>
            <a:r>
              <a:rPr lang="en-US" altLang="ko-KR" dirty="0" smtClean="0"/>
              <a:t>Undergrad students in the same field / researchers in other fields</a:t>
            </a:r>
          </a:p>
          <a:p>
            <a:pPr lvl="1"/>
            <a:r>
              <a:rPr lang="en-US" altLang="ko-KR" dirty="0" smtClean="0"/>
              <a:t>High-school students</a:t>
            </a:r>
          </a:p>
          <a:p>
            <a:pPr lvl="1"/>
            <a:r>
              <a:rPr lang="en-US" altLang="ko-KR" dirty="0" smtClean="0"/>
              <a:t>General public</a:t>
            </a:r>
          </a:p>
          <a:p>
            <a:pPr lvl="1"/>
            <a:endParaRPr lang="en-US" altLang="ko-KR" dirty="0" smtClean="0"/>
          </a:p>
          <a:p>
            <a:pPr lvl="1" eaLnBrk="1" hangingPunct="1"/>
            <a:endParaRPr lang="en-US" altLang="ko-KR" dirty="0" smtClean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9E73-39E1-4311-AAFA-2A8E9A16DA0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At the Podium</a:t>
            </a:r>
          </a:p>
        </p:txBody>
      </p:sp>
      <p:sp>
        <p:nvSpPr>
          <p:cNvPr id="2" name="직사각형 1"/>
          <p:cNvSpPr/>
          <p:nvPr/>
        </p:nvSpPr>
        <p:spPr bwMode="auto">
          <a:xfrm>
            <a:off x="228600" y="1926516"/>
            <a:ext cx="8686800" cy="13716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Always face the audience</a:t>
            </a:r>
          </a:p>
          <a:p>
            <a:pPr eaLnBrk="1" hangingPunct="1"/>
            <a:r>
              <a:rPr lang="en-US" altLang="ko-KR" smtClean="0"/>
              <a:t>Have eye contact with audience</a:t>
            </a:r>
          </a:p>
          <a:p>
            <a:pPr lvl="1" eaLnBrk="1" hangingPunct="1"/>
            <a:r>
              <a:rPr lang="en-US" altLang="ko-KR" smtClean="0"/>
              <a:t>Don’t show the back of your head to audience</a:t>
            </a:r>
          </a:p>
          <a:p>
            <a:pPr lvl="1" eaLnBrk="1" hangingPunct="1"/>
            <a:r>
              <a:rPr lang="en-US" altLang="ko-KR" smtClean="0"/>
              <a:t>Have your computer monitor right in front of you</a:t>
            </a:r>
          </a:p>
          <a:p>
            <a:pPr eaLnBrk="1" hangingPunct="1"/>
            <a:r>
              <a:rPr lang="en-US" altLang="ko-KR" smtClean="0"/>
              <a:t>Look relaxed</a:t>
            </a:r>
          </a:p>
          <a:p>
            <a:pPr lvl="1" eaLnBrk="1" hangingPunct="1"/>
            <a:r>
              <a:rPr lang="en-US" altLang="ko-KR" smtClean="0"/>
              <a:t>Check your idiosyncratic gestures</a:t>
            </a:r>
          </a:p>
          <a:p>
            <a:pPr lvl="2" eaLnBrk="1" hangingPunct="1"/>
            <a:r>
              <a:rPr lang="en-US" altLang="ko-KR" smtClean="0"/>
              <a:t>Swinging, hands in pockets, on waist, or in the back</a:t>
            </a:r>
          </a:p>
          <a:p>
            <a:pPr eaLnBrk="1" hangingPunct="1"/>
            <a:r>
              <a:rPr lang="en-US" altLang="ko-KR" smtClean="0"/>
              <a:t>Use moderate amount of gestures</a:t>
            </a:r>
          </a:p>
          <a:p>
            <a:pPr lvl="1" eaLnBrk="1" hangingPunct="1"/>
            <a:r>
              <a:rPr lang="en-US" altLang="ko-KR" smtClean="0"/>
              <a:t>Keep audience alert</a:t>
            </a:r>
          </a:p>
          <a:p>
            <a:pPr lvl="1" eaLnBrk="1" hangingPunct="1"/>
            <a:r>
              <a:rPr lang="en-US" altLang="ko-KR" smtClean="0"/>
              <a:t>Use a laser pointer only when necessary</a:t>
            </a:r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9E73-39E1-4311-AAFA-2A8E9A16DA04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Your Title Slide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It should be informative</a:t>
            </a:r>
          </a:p>
          <a:p>
            <a:pPr lvl="1" eaLnBrk="1" hangingPunct="1"/>
            <a:r>
              <a:rPr lang="en-US" altLang="ko-KR" smtClean="0"/>
              <a:t>Talk title</a:t>
            </a:r>
          </a:p>
          <a:p>
            <a:pPr lvl="1" eaLnBrk="1" hangingPunct="1"/>
            <a:r>
              <a:rPr lang="en-US" altLang="ko-KR" smtClean="0"/>
              <a:t>Location and Time</a:t>
            </a:r>
          </a:p>
          <a:p>
            <a:pPr lvl="1" eaLnBrk="1" hangingPunct="1"/>
            <a:r>
              <a:rPr lang="en-US" altLang="ko-KR" smtClean="0"/>
              <a:t>Your work or someone else’s?</a:t>
            </a:r>
          </a:p>
          <a:p>
            <a:pPr lvl="1" eaLnBrk="1" hangingPunct="1"/>
            <a:r>
              <a:rPr lang="en-US" altLang="ko-KR" smtClean="0"/>
              <a:t>Collaborators?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Any title page should be as informative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9E73-39E1-4311-AAFA-2A8E9A16DA04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Your Slides</a:t>
            </a:r>
          </a:p>
        </p:txBody>
      </p:sp>
      <p:sp>
        <p:nvSpPr>
          <p:cNvPr id="4" name="직사각형 3"/>
          <p:cNvSpPr/>
          <p:nvPr/>
        </p:nvSpPr>
        <p:spPr bwMode="auto">
          <a:xfrm>
            <a:off x="304800" y="2307516"/>
            <a:ext cx="8686800" cy="537284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Be succinct and descriptive</a:t>
            </a:r>
          </a:p>
          <a:p>
            <a:pPr lvl="1" eaLnBrk="1" hangingPunct="1"/>
            <a:r>
              <a:rPr lang="en-US" altLang="ko-KR" dirty="0" smtClean="0"/>
              <a:t>Avoid full sentences</a:t>
            </a:r>
          </a:p>
          <a:p>
            <a:pPr lvl="1" eaLnBrk="1" hangingPunct="1"/>
            <a:r>
              <a:rPr lang="en-US" altLang="ko-KR" dirty="0" smtClean="0"/>
              <a:t>Do not list only nouns; use action verbs to be descriptive</a:t>
            </a:r>
          </a:p>
          <a:p>
            <a:pPr eaLnBrk="1" hangingPunct="1"/>
            <a:r>
              <a:rPr lang="en-US" altLang="ko-KR" dirty="0" smtClean="0"/>
              <a:t>Use a small # of colors</a:t>
            </a:r>
          </a:p>
          <a:p>
            <a:pPr lvl="1" eaLnBrk="1" hangingPunct="1"/>
            <a:r>
              <a:rPr lang="en-US" altLang="ko-KR" dirty="0" smtClean="0"/>
              <a:t>Too many colors distract audience from main focus</a:t>
            </a:r>
          </a:p>
          <a:p>
            <a:pPr eaLnBrk="1" hangingPunct="1"/>
            <a:r>
              <a:rPr lang="en-US" altLang="ko-KR" dirty="0" smtClean="0"/>
              <a:t>Use big </a:t>
            </a:r>
            <a:r>
              <a:rPr lang="en-US" altLang="ko-KR" dirty="0" smtClean="0"/>
              <a:t>fonts (recommend &gt;=18pt)</a:t>
            </a:r>
            <a:endParaRPr lang="en-US" altLang="ko-KR" dirty="0" smtClean="0"/>
          </a:p>
          <a:p>
            <a:pPr lvl="1" eaLnBrk="1" hangingPunct="1"/>
            <a:r>
              <a:rPr lang="en-US" altLang="ko-KR" dirty="0" smtClean="0"/>
              <a:t>Readable without restraining</a:t>
            </a:r>
          </a:p>
          <a:p>
            <a:pPr lvl="1" eaLnBrk="1" hangingPunct="1"/>
            <a:r>
              <a:rPr lang="en-US" altLang="ko-KR" dirty="0" smtClean="0"/>
              <a:t>Limit # of lines per slide</a:t>
            </a:r>
          </a:p>
          <a:p>
            <a:pPr eaLnBrk="1" hangingPunct="1"/>
            <a:endParaRPr lang="en-US" altLang="ko-KR" dirty="0" smtClean="0"/>
          </a:p>
          <a:p>
            <a:pPr eaLnBrk="1" hangingPunct="1"/>
            <a:endParaRPr lang="en-US" altLang="ko-KR" dirty="0" smtClean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9E73-39E1-4311-AAFA-2A8E9A16DA04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More Details on Slides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not repeat the same title on multiple slides</a:t>
            </a:r>
          </a:p>
          <a:p>
            <a:pPr lvl="1"/>
            <a:r>
              <a:rPr kumimoji="1" lang="en-US" altLang="ja-JP" dirty="0" smtClean="0"/>
              <a:t>Your slide is valuable real estate like a billboard</a:t>
            </a:r>
          </a:p>
          <a:p>
            <a:pPr lvl="1"/>
            <a:r>
              <a:rPr kumimoji="1" lang="en-US" altLang="ja-JP" dirty="0" smtClean="0"/>
              <a:t>Use descriptive/informative titles</a:t>
            </a:r>
          </a:p>
          <a:p>
            <a:r>
              <a:rPr kumimoji="1" lang="en-US" altLang="ja-JP" dirty="0" smtClean="0"/>
              <a:t>Use upper/lower cases in a consistent manner</a:t>
            </a:r>
          </a:p>
          <a:p>
            <a:r>
              <a:rPr kumimoji="1" lang="en-US" altLang="ja-JP" dirty="0" smtClean="0"/>
              <a:t>Slide title works as “S” and the rest as “V” of a sentence.  </a:t>
            </a:r>
          </a:p>
          <a:p>
            <a:pPr lvl="1"/>
            <a:r>
              <a:rPr kumimoji="1" lang="en-US" altLang="ja-JP" dirty="0" smtClean="0"/>
              <a:t>Use a consistent format for bullets in “V”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9E73-39E1-4311-AAFA-2A8E9A16DA04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9745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Graphs, Tables, and Equations</a:t>
            </a:r>
          </a:p>
        </p:txBody>
      </p:sp>
      <p:sp>
        <p:nvSpPr>
          <p:cNvPr id="4" name="직사각형 3"/>
          <p:cNvSpPr/>
          <p:nvPr/>
        </p:nvSpPr>
        <p:spPr bwMode="auto">
          <a:xfrm>
            <a:off x="228600" y="4724400"/>
            <a:ext cx="8686800" cy="13716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Use as few tables and equations as possible</a:t>
            </a:r>
          </a:p>
          <a:p>
            <a:pPr lvl="1" eaLnBrk="1" hangingPunct="1"/>
            <a:r>
              <a:rPr lang="en-US" altLang="ko-KR" dirty="0" smtClean="0"/>
              <a:t>Tables are hard to read</a:t>
            </a:r>
          </a:p>
          <a:p>
            <a:pPr lvl="1" eaLnBrk="1" hangingPunct="1"/>
            <a:r>
              <a:rPr lang="en-US" altLang="ko-KR" dirty="0" smtClean="0"/>
              <a:t>Equations are hard to follow</a:t>
            </a:r>
          </a:p>
          <a:p>
            <a:pPr eaLnBrk="1" hangingPunct="1"/>
            <a:r>
              <a:rPr lang="en-US" altLang="ko-KR" dirty="0" smtClean="0"/>
              <a:t>Use as many graphs as possible</a:t>
            </a:r>
          </a:p>
          <a:p>
            <a:pPr lvl="1" eaLnBrk="1" hangingPunct="1"/>
            <a:r>
              <a:rPr lang="en-US" altLang="ko-KR" dirty="0" smtClean="0"/>
              <a:t>Graphs are easy to read and remember</a:t>
            </a:r>
          </a:p>
          <a:p>
            <a:pPr eaLnBrk="1" hangingPunct="1"/>
            <a:r>
              <a:rPr lang="en-US" altLang="ko-KR" dirty="0" smtClean="0"/>
              <a:t>Make graphs readable</a:t>
            </a:r>
          </a:p>
          <a:p>
            <a:pPr lvl="1" eaLnBrk="1" hangingPunct="1"/>
            <a:r>
              <a:rPr lang="en-US" altLang="ko-KR" dirty="0" smtClean="0"/>
              <a:t>Make legends and axis labels big enough</a:t>
            </a:r>
          </a:p>
          <a:p>
            <a:pPr eaLnBrk="1" hangingPunct="1"/>
            <a:r>
              <a:rPr lang="en-US" altLang="ko-KR" dirty="0" smtClean="0"/>
              <a:t>Use animation and figures when possible</a:t>
            </a:r>
          </a:p>
          <a:p>
            <a:pPr lvl="1" eaLnBrk="1" hangingPunct="1"/>
            <a:r>
              <a:rPr lang="en-US" altLang="ko-KR" dirty="0" smtClean="0"/>
              <a:t>In RGB colors; pastel colors don’t always work due to lighting or projector quality</a:t>
            </a:r>
          </a:p>
          <a:p>
            <a:pPr eaLnBrk="1" hangingPunct="1"/>
            <a:endParaRPr lang="en-US" altLang="ko-KR" dirty="0" smtClean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9E73-39E1-4311-AAFA-2A8E9A16DA04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Time Your Talk</a:t>
            </a:r>
          </a:p>
        </p:txBody>
      </p:sp>
      <p:sp>
        <p:nvSpPr>
          <p:cNvPr id="4" name="직사각형 3"/>
          <p:cNvSpPr/>
          <p:nvPr/>
        </p:nvSpPr>
        <p:spPr bwMode="auto">
          <a:xfrm>
            <a:off x="239358" y="3657600"/>
            <a:ext cx="8686800" cy="9144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Allocate 1 ~ 3 minutes per slide</a:t>
            </a:r>
          </a:p>
          <a:p>
            <a:pPr lvl="1" eaLnBrk="1" hangingPunct="1"/>
            <a:r>
              <a:rPr lang="en-US" altLang="ko-KR" smtClean="0"/>
              <a:t>Every slide counts and takes up time</a:t>
            </a:r>
          </a:p>
          <a:p>
            <a:pPr lvl="1" eaLnBrk="1" hangingPunct="1"/>
            <a:r>
              <a:rPr lang="en-US" altLang="ko-KR" smtClean="0"/>
              <a:t>15 slides for 20 min talk</a:t>
            </a:r>
          </a:p>
          <a:p>
            <a:pPr lvl="1" eaLnBrk="1" hangingPunct="1"/>
            <a:r>
              <a:rPr lang="en-US" altLang="ko-KR" smtClean="0"/>
              <a:t>30~35 slides for 40 min talk</a:t>
            </a:r>
          </a:p>
          <a:p>
            <a:pPr lvl="1" eaLnBrk="1" hangingPunct="1"/>
            <a:r>
              <a:rPr lang="en-US" altLang="ko-KR" smtClean="0"/>
              <a:t>100+ slides for 1hr-long talk =&gt; horrible</a:t>
            </a:r>
          </a:p>
          <a:p>
            <a:pPr eaLnBrk="1" hangingPunct="1"/>
            <a:r>
              <a:rPr lang="en-US" altLang="ko-KR" smtClean="0"/>
              <a:t>Prepare transitional comments between slides</a:t>
            </a:r>
          </a:p>
          <a:p>
            <a:pPr lvl="1" eaLnBrk="1" hangingPunct="1"/>
            <a:r>
              <a:rPr lang="en-US" altLang="ko-KR" smtClean="0"/>
              <a:t>Keep audience involved</a:t>
            </a:r>
          </a:p>
          <a:p>
            <a:pPr eaLnBrk="1" hangingPunct="1"/>
            <a:r>
              <a:rPr lang="en-US" altLang="ko-KR" smtClean="0"/>
              <a:t>Plan time for intro &amp; motivation</a:t>
            </a:r>
          </a:p>
          <a:p>
            <a:pPr lvl="1" eaLnBrk="1" hangingPunct="1"/>
            <a:r>
              <a:rPr lang="en-US" altLang="ko-KR" smtClean="0"/>
              <a:t>For talks shorter than 30 minutes, make sure you spend 1/3 of time on intro &amp; motivation</a:t>
            </a:r>
          </a:p>
          <a:p>
            <a:pPr lvl="1" eaLnBrk="1" hangingPunct="1"/>
            <a:endParaRPr lang="en-US" altLang="ko-KR" smtClean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9E73-39E1-4311-AAFA-2A8E9A16DA04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ue-template">
  <a:themeElements>
    <a:clrScheme name="blue-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ue-template">
      <a:majorFont>
        <a:latin typeface="Tahoma"/>
        <a:ea typeface="굴림"/>
        <a:cs typeface=""/>
      </a:majorFont>
      <a:minorFont>
        <a:latin typeface="Tahoma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blue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green-template</Template>
  <TotalTime>543</TotalTime>
  <Words>1182</Words>
  <Application>Microsoft Macintosh PowerPoint</Application>
  <PresentationFormat>On-screen Show (4:3)</PresentationFormat>
  <Paragraphs>202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blue-template</vt:lpstr>
      <vt:lpstr>How To Give a Good Talk</vt:lpstr>
      <vt:lpstr>Why Is It Important?</vt:lpstr>
      <vt:lpstr>Know Your Audience</vt:lpstr>
      <vt:lpstr>At the Podium</vt:lpstr>
      <vt:lpstr>Your Title Slide</vt:lpstr>
      <vt:lpstr>Your Slides</vt:lpstr>
      <vt:lpstr>More Details on Slides</vt:lpstr>
      <vt:lpstr>Graphs, Tables, and Equations</vt:lpstr>
      <vt:lpstr>Time Your Talk</vt:lpstr>
      <vt:lpstr>Prepare Answers to Likely Questions</vt:lpstr>
      <vt:lpstr>Appendix A: Guideline for Your 1st Public Talk</vt:lpstr>
      <vt:lpstr>For First-Time Non-Native Speaker</vt:lpstr>
      <vt:lpstr>For First-Time Non-Native Speakers</vt:lpstr>
      <vt:lpstr>You Are Ready to Pack and Go Only When You Have Done Four Dry Runs</vt:lpstr>
      <vt:lpstr>At the Conference</vt:lpstr>
      <vt:lpstr>You’re Not the Only One</vt:lpstr>
      <vt:lpstr>Appendix B: Non-Native Speaker’s Disadvantage </vt:lpstr>
      <vt:lpstr>How Much Harder Do You Have to Work?</vt:lpstr>
      <vt:lpstr>Appendix C: Bad Talks </vt:lpstr>
      <vt:lpstr>Opinions about Bad Talk</vt:lpstr>
      <vt:lpstr>Appendix D: Tips from Fellow Students</vt:lpstr>
      <vt:lpstr>장건 박사의 경험담</vt:lpstr>
      <vt:lpstr>Appendix E: Comparison of Two Talk Slides of the Same Work</vt:lpstr>
      <vt:lpstr>Two Talks of the Same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sbmoon</dc:creator>
  <cp:lastModifiedBy>Sue Moon</cp:lastModifiedBy>
  <cp:revision>52</cp:revision>
  <cp:lastPrinted>1601-01-01T00:00:00Z</cp:lastPrinted>
  <dcterms:created xsi:type="dcterms:W3CDTF">1601-01-01T00:00:00Z</dcterms:created>
  <dcterms:modified xsi:type="dcterms:W3CDTF">2016-09-19T10:08:53Z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